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68" r:id="rId4"/>
    <p:sldId id="269" r:id="rId5"/>
    <p:sldId id="270" r:id="rId6"/>
    <p:sldId id="264" r:id="rId7"/>
    <p:sldId id="271" r:id="rId8"/>
    <p:sldId id="272" r:id="rId9"/>
    <p:sldId id="273" r:id="rId10"/>
    <p:sldId id="274" r:id="rId11"/>
    <p:sldId id="265" r:id="rId12"/>
    <p:sldId id="266" r:id="rId13"/>
    <p:sldId id="257" r:id="rId14"/>
    <p:sldId id="276" r:id="rId15"/>
    <p:sldId id="258" r:id="rId16"/>
    <p:sldId id="275" r:id="rId17"/>
    <p:sldId id="277" r:id="rId18"/>
    <p:sldId id="278" r:id="rId19"/>
    <p:sldId id="279" r:id="rId20"/>
    <p:sldId id="349" r:id="rId21"/>
    <p:sldId id="281" r:id="rId22"/>
    <p:sldId id="280" r:id="rId23"/>
    <p:sldId id="267" r:id="rId24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798" y="54"/>
      </p:cViewPr>
      <p:guideLst>
        <p:guide orient="horz" pos="2381"/>
        <p:guide pos="3175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52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53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54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55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56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57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58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59" name="AutoShape 1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0" name="AutoShape 1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1" name="AutoShape 1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2" name="AutoShape 1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3" name="AutoShape 1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4" name="AutoShape 1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5" name="AutoShape 1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6" name="AutoShape 1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7" name="AutoShape 1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8" name="AutoShape 1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69" name="AutoShape 20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70" name="AutoShape 2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71" name="AutoShape 2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hu-HU" altLang="hu-HU"/>
          </a:p>
        </p:txBody>
      </p:sp>
      <p:sp>
        <p:nvSpPr>
          <p:cNvPr id="2072" name="Rectangle 2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086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4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11863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altLang="hu-HU" noProof="0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4485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2074" name="Rectangle 26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4485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2075" name="Rectangle 27"/>
          <p:cNvSpPr>
            <a:spLocks noGrp="1" noChangeArrowheads="1"/>
          </p:cNvSpPr>
          <p:nvPr>
            <p:ph type="ftr"/>
          </p:nvPr>
        </p:nvSpPr>
        <p:spPr bwMode="auto">
          <a:xfrm>
            <a:off x="0" y="10155238"/>
            <a:ext cx="324485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2076" name="Rectangle 28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44850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0F1912A0-5C11-465C-B0E3-51BB1467CAB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559E71E4-9EF8-4767-AD55-65C6F24504DF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B70F314C-DCC3-4657-BE51-E211FED7505A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10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3EA08C9-15EF-49DA-A913-D9FC187F33CF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11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D220009E-CAAC-4850-93DF-A884DF8F908E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12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0" y="812800"/>
            <a:ext cx="5303838" cy="39766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B671EAD7-827F-49CE-B8FE-27929D96A3B3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13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73B664A9-70BD-4567-B31B-BB014218EB90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14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9EDC67BC-C0D1-49C7-9370-961807784E73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15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8FFD8225-F28B-4FFF-B48F-CE5A5E8682D2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16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8FFD8225-F28B-4FFF-B48F-CE5A5E8682D2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17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55675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8FFD8225-F28B-4FFF-B48F-CE5A5E8682D2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18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03352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8FFD8225-F28B-4FFF-B48F-CE5A5E8682D2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19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02534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1419597B-63ED-464B-BF45-CAA3F344D1CF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2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57949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8FFD8225-F28B-4FFF-B48F-CE5A5E8682D2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21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97394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8FFD8225-F28B-4FFF-B48F-CE5A5E8682D2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22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391442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80C48B5E-D659-4633-8CF2-34AF89242869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23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C6FF864E-102D-4FB5-AE3F-57C85C7F579B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0D1443C3-FD92-4990-84F1-EC9F6DDD499E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4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38019392-58A1-4028-8278-8E37F32F12D3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5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5A74CC86-9DAA-4C70-B944-A031675CBB06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6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1A09F0F5-5D13-4D9F-AA13-A46FB6C9B9B7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7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572AC208-0653-4EB1-B324-76936A5F5B89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8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5EC71193-94BA-4B3C-929B-F276A2CE88BC}" type="slidenum">
              <a:rPr lang="hu-HU" altLang="hu-HU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9</a:t>
            </a:fld>
            <a:endParaRPr lang="hu-HU" altLang="hu-HU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0350" cy="40036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16625" cy="4779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05D11-511D-4213-B55E-DDDE7AA87ED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30103400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2992E-361D-4169-8AD2-9598F4784CE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19638289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7280275" y="282575"/>
            <a:ext cx="2257425" cy="6438900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503238" y="282575"/>
            <a:ext cx="6624637" cy="64389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E22A3-7DE8-493E-B836-7DCDAE05B34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537929917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3238" y="282575"/>
            <a:ext cx="9034462" cy="12446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8AC5C-3C57-490C-8478-B5E7C12C23C9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353025460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C89CC-A10D-4188-9C67-90537F027BE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3494941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17469-80BA-42CC-99AB-F2220C38A05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83867562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40237" cy="49530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095875" y="1768475"/>
            <a:ext cx="4441825" cy="49530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BB9A7-22B2-4EE8-8DAF-8672D5F11A6E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231823989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ABFF0F-6A0D-432E-86EB-7AFC24811AA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34215016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97605-4679-49E6-8B78-9DB24F534A8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0906262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B3EEF-59CF-467A-A58F-8D7AA0C20E8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78271272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04D98-EE9C-46DA-82C1-4ECB33A8BE7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8912058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9AAE1-E2F5-488E-8089-336DEA45E9C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0905708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82575"/>
            <a:ext cx="9034462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Címszöveg formátumának szerkesztése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34462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/>
              <a:t>Vázlatszöveg formátumának szerkesztése</a:t>
            </a:r>
          </a:p>
          <a:p>
            <a:pPr lvl="1"/>
            <a:r>
              <a:rPr lang="en-GB" altLang="hu-HU"/>
              <a:t>Második vázlatszint</a:t>
            </a:r>
          </a:p>
          <a:p>
            <a:pPr lvl="2"/>
            <a:r>
              <a:rPr lang="en-GB" altLang="hu-HU"/>
              <a:t>Harmadik vázlatszint</a:t>
            </a:r>
          </a:p>
          <a:p>
            <a:pPr lvl="3"/>
            <a:r>
              <a:rPr lang="en-GB" altLang="hu-HU"/>
              <a:t>Negyedik vázlatszint</a:t>
            </a:r>
          </a:p>
          <a:p>
            <a:pPr lvl="4"/>
            <a:r>
              <a:rPr lang="en-GB" altLang="hu-HU"/>
              <a:t>Ötödik vázlatszint</a:t>
            </a:r>
          </a:p>
          <a:p>
            <a:pPr lvl="4"/>
            <a:r>
              <a:rPr lang="en-GB" altLang="hu-HU"/>
              <a:t>Hatodik vázlatszint</a:t>
            </a:r>
          </a:p>
          <a:p>
            <a:pPr lvl="4"/>
            <a:r>
              <a:rPr lang="en-GB" altLang="hu-HU"/>
              <a:t>Hetedik vázlatszint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114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59125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114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5D48946-43D6-4251-BCC2-A193E4A946B9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E750A22E-3820-48B3-9B22-766B98B27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79038" cy="576263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2000" b="1" dirty="0">
                <a:solidFill>
                  <a:srgbClr val="FFFFFF"/>
                </a:solidFill>
                <a:latin typeface="Cambria" panose="02040503050406030204" pitchFamily="18" charset="0"/>
              </a:rPr>
              <a:t>A világ és Európa a kora újkorban</a:t>
            </a:r>
          </a:p>
        </p:txBody>
      </p:sp>
      <p:pic>
        <p:nvPicPr>
          <p:cNvPr id="3" name="Picture 2" descr="Portulano de Pedro Reinel - 1504 | Cartography, Map, Cartography map">
            <a:extLst>
              <a:ext uri="{FF2B5EF4-FFF2-40B4-BE49-F238E27FC236}">
                <a16:creationId xmlns:a16="http://schemas.microsoft.com/office/drawing/2014/main" id="{E16F8D8A-17F0-42EF-88BC-D04001DC6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16" y="2267669"/>
            <a:ext cx="7383005" cy="4992539"/>
          </a:xfrm>
          <a:custGeom>
            <a:avLst/>
            <a:gdLst>
              <a:gd name="connsiteX0" fmla="*/ 0 w 7383005"/>
              <a:gd name="connsiteY0" fmla="*/ 0 h 4992539"/>
              <a:gd name="connsiteX1" fmla="*/ 671182 w 7383005"/>
              <a:gd name="connsiteY1" fmla="*/ 0 h 4992539"/>
              <a:gd name="connsiteX2" fmla="*/ 1120874 w 7383005"/>
              <a:gd name="connsiteY2" fmla="*/ 0 h 4992539"/>
              <a:gd name="connsiteX3" fmla="*/ 1570567 w 7383005"/>
              <a:gd name="connsiteY3" fmla="*/ 0 h 4992539"/>
              <a:gd name="connsiteX4" fmla="*/ 2020259 w 7383005"/>
              <a:gd name="connsiteY4" fmla="*/ 0 h 4992539"/>
              <a:gd name="connsiteX5" fmla="*/ 2839101 w 7383005"/>
              <a:gd name="connsiteY5" fmla="*/ 0 h 4992539"/>
              <a:gd name="connsiteX6" fmla="*/ 3436453 w 7383005"/>
              <a:gd name="connsiteY6" fmla="*/ 0 h 4992539"/>
              <a:gd name="connsiteX7" fmla="*/ 4181466 w 7383005"/>
              <a:gd name="connsiteY7" fmla="*/ 0 h 4992539"/>
              <a:gd name="connsiteX8" fmla="*/ 4631158 w 7383005"/>
              <a:gd name="connsiteY8" fmla="*/ 0 h 4992539"/>
              <a:gd name="connsiteX9" fmla="*/ 5376170 w 7383005"/>
              <a:gd name="connsiteY9" fmla="*/ 0 h 4992539"/>
              <a:gd name="connsiteX10" fmla="*/ 6047352 w 7383005"/>
              <a:gd name="connsiteY10" fmla="*/ 0 h 4992539"/>
              <a:gd name="connsiteX11" fmla="*/ 6497044 w 7383005"/>
              <a:gd name="connsiteY11" fmla="*/ 0 h 4992539"/>
              <a:gd name="connsiteX12" fmla="*/ 7383005 w 7383005"/>
              <a:gd name="connsiteY12" fmla="*/ 0 h 4992539"/>
              <a:gd name="connsiteX13" fmla="*/ 7383005 w 7383005"/>
              <a:gd name="connsiteY13" fmla="*/ 723918 h 4992539"/>
              <a:gd name="connsiteX14" fmla="*/ 7383005 w 7383005"/>
              <a:gd name="connsiteY14" fmla="*/ 1447836 h 4992539"/>
              <a:gd name="connsiteX15" fmla="*/ 7383005 w 7383005"/>
              <a:gd name="connsiteY15" fmla="*/ 2121829 h 4992539"/>
              <a:gd name="connsiteX16" fmla="*/ 7383005 w 7383005"/>
              <a:gd name="connsiteY16" fmla="*/ 2795822 h 4992539"/>
              <a:gd name="connsiteX17" fmla="*/ 7383005 w 7383005"/>
              <a:gd name="connsiteY17" fmla="*/ 3320038 h 4992539"/>
              <a:gd name="connsiteX18" fmla="*/ 7383005 w 7383005"/>
              <a:gd name="connsiteY18" fmla="*/ 4043957 h 4992539"/>
              <a:gd name="connsiteX19" fmla="*/ 7383005 w 7383005"/>
              <a:gd name="connsiteY19" fmla="*/ 4992539 h 4992539"/>
              <a:gd name="connsiteX20" fmla="*/ 6933313 w 7383005"/>
              <a:gd name="connsiteY20" fmla="*/ 4992539 h 4992539"/>
              <a:gd name="connsiteX21" fmla="*/ 6483621 w 7383005"/>
              <a:gd name="connsiteY21" fmla="*/ 4992539 h 4992539"/>
              <a:gd name="connsiteX22" fmla="*/ 6033929 w 7383005"/>
              <a:gd name="connsiteY22" fmla="*/ 4992539 h 4992539"/>
              <a:gd name="connsiteX23" fmla="*/ 5362746 w 7383005"/>
              <a:gd name="connsiteY23" fmla="*/ 4992539 h 4992539"/>
              <a:gd name="connsiteX24" fmla="*/ 4543904 w 7383005"/>
              <a:gd name="connsiteY24" fmla="*/ 4992539 h 4992539"/>
              <a:gd name="connsiteX25" fmla="*/ 3946552 w 7383005"/>
              <a:gd name="connsiteY25" fmla="*/ 4992539 h 4992539"/>
              <a:gd name="connsiteX26" fmla="*/ 3201539 w 7383005"/>
              <a:gd name="connsiteY26" fmla="*/ 4992539 h 4992539"/>
              <a:gd name="connsiteX27" fmla="*/ 2678017 w 7383005"/>
              <a:gd name="connsiteY27" fmla="*/ 4992539 h 4992539"/>
              <a:gd name="connsiteX28" fmla="*/ 2154495 w 7383005"/>
              <a:gd name="connsiteY28" fmla="*/ 4992539 h 4992539"/>
              <a:gd name="connsiteX29" fmla="*/ 1483313 w 7383005"/>
              <a:gd name="connsiteY29" fmla="*/ 4992539 h 4992539"/>
              <a:gd name="connsiteX30" fmla="*/ 664470 w 7383005"/>
              <a:gd name="connsiteY30" fmla="*/ 4992539 h 4992539"/>
              <a:gd name="connsiteX31" fmla="*/ 0 w 7383005"/>
              <a:gd name="connsiteY31" fmla="*/ 4992539 h 4992539"/>
              <a:gd name="connsiteX32" fmla="*/ 0 w 7383005"/>
              <a:gd name="connsiteY32" fmla="*/ 4368472 h 4992539"/>
              <a:gd name="connsiteX33" fmla="*/ 0 w 7383005"/>
              <a:gd name="connsiteY33" fmla="*/ 3844255 h 4992539"/>
              <a:gd name="connsiteX34" fmla="*/ 0 w 7383005"/>
              <a:gd name="connsiteY34" fmla="*/ 3220188 h 4992539"/>
              <a:gd name="connsiteX35" fmla="*/ 0 w 7383005"/>
              <a:gd name="connsiteY35" fmla="*/ 2596120 h 4992539"/>
              <a:gd name="connsiteX36" fmla="*/ 0 w 7383005"/>
              <a:gd name="connsiteY36" fmla="*/ 1972053 h 4992539"/>
              <a:gd name="connsiteX37" fmla="*/ 0 w 7383005"/>
              <a:gd name="connsiteY37" fmla="*/ 1248135 h 4992539"/>
              <a:gd name="connsiteX38" fmla="*/ 0 w 7383005"/>
              <a:gd name="connsiteY38" fmla="*/ 574142 h 4992539"/>
              <a:gd name="connsiteX39" fmla="*/ 0 w 7383005"/>
              <a:gd name="connsiteY39" fmla="*/ 0 h 499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83005" h="4992539" extrusionOk="0">
                <a:moveTo>
                  <a:pt x="0" y="0"/>
                </a:moveTo>
                <a:cubicBezTo>
                  <a:pt x="178675" y="24722"/>
                  <a:pt x="521970" y="-14797"/>
                  <a:pt x="671182" y="0"/>
                </a:cubicBezTo>
                <a:cubicBezTo>
                  <a:pt x="820394" y="14797"/>
                  <a:pt x="940972" y="15522"/>
                  <a:pt x="1120874" y="0"/>
                </a:cubicBezTo>
                <a:cubicBezTo>
                  <a:pt x="1300776" y="-15522"/>
                  <a:pt x="1467786" y="14347"/>
                  <a:pt x="1570567" y="0"/>
                </a:cubicBezTo>
                <a:cubicBezTo>
                  <a:pt x="1673348" y="-14347"/>
                  <a:pt x="1898402" y="653"/>
                  <a:pt x="2020259" y="0"/>
                </a:cubicBezTo>
                <a:cubicBezTo>
                  <a:pt x="2142116" y="-653"/>
                  <a:pt x="2644688" y="-1032"/>
                  <a:pt x="2839101" y="0"/>
                </a:cubicBezTo>
                <a:cubicBezTo>
                  <a:pt x="3033514" y="1032"/>
                  <a:pt x="3154040" y="21917"/>
                  <a:pt x="3436453" y="0"/>
                </a:cubicBezTo>
                <a:cubicBezTo>
                  <a:pt x="3718866" y="-21917"/>
                  <a:pt x="3981113" y="-20145"/>
                  <a:pt x="4181466" y="0"/>
                </a:cubicBezTo>
                <a:cubicBezTo>
                  <a:pt x="4381819" y="20145"/>
                  <a:pt x="4507253" y="6654"/>
                  <a:pt x="4631158" y="0"/>
                </a:cubicBezTo>
                <a:cubicBezTo>
                  <a:pt x="4755063" y="-6654"/>
                  <a:pt x="5105065" y="28480"/>
                  <a:pt x="5376170" y="0"/>
                </a:cubicBezTo>
                <a:cubicBezTo>
                  <a:pt x="5647275" y="-28480"/>
                  <a:pt x="5839119" y="14371"/>
                  <a:pt x="6047352" y="0"/>
                </a:cubicBezTo>
                <a:cubicBezTo>
                  <a:pt x="6255585" y="-14371"/>
                  <a:pt x="6279831" y="-16246"/>
                  <a:pt x="6497044" y="0"/>
                </a:cubicBezTo>
                <a:cubicBezTo>
                  <a:pt x="6714257" y="16246"/>
                  <a:pt x="7201863" y="674"/>
                  <a:pt x="7383005" y="0"/>
                </a:cubicBezTo>
                <a:cubicBezTo>
                  <a:pt x="7375903" y="325382"/>
                  <a:pt x="7417413" y="461526"/>
                  <a:pt x="7383005" y="723918"/>
                </a:cubicBezTo>
                <a:cubicBezTo>
                  <a:pt x="7348597" y="986310"/>
                  <a:pt x="7390677" y="1244994"/>
                  <a:pt x="7383005" y="1447836"/>
                </a:cubicBezTo>
                <a:cubicBezTo>
                  <a:pt x="7375333" y="1650678"/>
                  <a:pt x="7385371" y="1891281"/>
                  <a:pt x="7383005" y="2121829"/>
                </a:cubicBezTo>
                <a:cubicBezTo>
                  <a:pt x="7380639" y="2352377"/>
                  <a:pt x="7367344" y="2541910"/>
                  <a:pt x="7383005" y="2795822"/>
                </a:cubicBezTo>
                <a:cubicBezTo>
                  <a:pt x="7398666" y="3049734"/>
                  <a:pt x="7385432" y="3147292"/>
                  <a:pt x="7383005" y="3320038"/>
                </a:cubicBezTo>
                <a:cubicBezTo>
                  <a:pt x="7380578" y="3492784"/>
                  <a:pt x="7400523" y="3823219"/>
                  <a:pt x="7383005" y="4043957"/>
                </a:cubicBezTo>
                <a:cubicBezTo>
                  <a:pt x="7365487" y="4264695"/>
                  <a:pt x="7402571" y="4559845"/>
                  <a:pt x="7383005" y="4992539"/>
                </a:cubicBezTo>
                <a:cubicBezTo>
                  <a:pt x="7270181" y="5011455"/>
                  <a:pt x="7043818" y="4970109"/>
                  <a:pt x="6933313" y="4992539"/>
                </a:cubicBezTo>
                <a:cubicBezTo>
                  <a:pt x="6822808" y="5014969"/>
                  <a:pt x="6635493" y="5006563"/>
                  <a:pt x="6483621" y="4992539"/>
                </a:cubicBezTo>
                <a:cubicBezTo>
                  <a:pt x="6331749" y="4978515"/>
                  <a:pt x="6250509" y="5013984"/>
                  <a:pt x="6033929" y="4992539"/>
                </a:cubicBezTo>
                <a:cubicBezTo>
                  <a:pt x="5817349" y="4971094"/>
                  <a:pt x="5562302" y="5007442"/>
                  <a:pt x="5362746" y="4992539"/>
                </a:cubicBezTo>
                <a:cubicBezTo>
                  <a:pt x="5163190" y="4977636"/>
                  <a:pt x="4903708" y="5007250"/>
                  <a:pt x="4543904" y="4992539"/>
                </a:cubicBezTo>
                <a:cubicBezTo>
                  <a:pt x="4184100" y="4977828"/>
                  <a:pt x="4195147" y="4992177"/>
                  <a:pt x="3946552" y="4992539"/>
                </a:cubicBezTo>
                <a:cubicBezTo>
                  <a:pt x="3697957" y="4992901"/>
                  <a:pt x="3372155" y="4961491"/>
                  <a:pt x="3201539" y="4992539"/>
                </a:cubicBezTo>
                <a:cubicBezTo>
                  <a:pt x="3030923" y="5023587"/>
                  <a:pt x="2872371" y="4996945"/>
                  <a:pt x="2678017" y="4992539"/>
                </a:cubicBezTo>
                <a:cubicBezTo>
                  <a:pt x="2483663" y="4988133"/>
                  <a:pt x="2313671" y="5010576"/>
                  <a:pt x="2154495" y="4992539"/>
                </a:cubicBezTo>
                <a:cubicBezTo>
                  <a:pt x="1995319" y="4974502"/>
                  <a:pt x="1748682" y="5007511"/>
                  <a:pt x="1483313" y="4992539"/>
                </a:cubicBezTo>
                <a:cubicBezTo>
                  <a:pt x="1217944" y="4977567"/>
                  <a:pt x="924997" y="5018097"/>
                  <a:pt x="664470" y="4992539"/>
                </a:cubicBezTo>
                <a:cubicBezTo>
                  <a:pt x="403943" y="4966981"/>
                  <a:pt x="290408" y="4960899"/>
                  <a:pt x="0" y="4992539"/>
                </a:cubicBezTo>
                <a:cubicBezTo>
                  <a:pt x="15161" y="4700282"/>
                  <a:pt x="1061" y="4654602"/>
                  <a:pt x="0" y="4368472"/>
                </a:cubicBezTo>
                <a:cubicBezTo>
                  <a:pt x="-1061" y="4082342"/>
                  <a:pt x="12352" y="3969679"/>
                  <a:pt x="0" y="3844255"/>
                </a:cubicBezTo>
                <a:cubicBezTo>
                  <a:pt x="-12352" y="3718831"/>
                  <a:pt x="-17351" y="3511376"/>
                  <a:pt x="0" y="3220188"/>
                </a:cubicBezTo>
                <a:cubicBezTo>
                  <a:pt x="17351" y="2929000"/>
                  <a:pt x="-649" y="2839992"/>
                  <a:pt x="0" y="2596120"/>
                </a:cubicBezTo>
                <a:cubicBezTo>
                  <a:pt x="649" y="2352248"/>
                  <a:pt x="26965" y="2270461"/>
                  <a:pt x="0" y="1972053"/>
                </a:cubicBezTo>
                <a:cubicBezTo>
                  <a:pt x="-26965" y="1673645"/>
                  <a:pt x="8424" y="1403913"/>
                  <a:pt x="0" y="1248135"/>
                </a:cubicBezTo>
                <a:cubicBezTo>
                  <a:pt x="-8424" y="1092357"/>
                  <a:pt x="-23509" y="793517"/>
                  <a:pt x="0" y="574142"/>
                </a:cubicBezTo>
                <a:cubicBezTo>
                  <a:pt x="23509" y="354767"/>
                  <a:pt x="-10693" y="15801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47150E"/>
            </a:solidFill>
            <a:extLst>
              <a:ext uri="{C807C97D-BFC1-408E-A445-0C87EB9F89A2}">
                <ask:lineSketchStyleProps xmlns:ask="http://schemas.microsoft.com/office/drawing/2018/sketchyshapes" sd="20538451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7E1999-B781-45A5-A129-A67B69A67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71525"/>
            <a:ext cx="1007903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hu-HU" altLang="hu-HU" sz="4000" b="1" dirty="0">
                <a:solidFill>
                  <a:srgbClr val="FFFFFF"/>
                </a:solidFill>
                <a:latin typeface="Cambria" panose="02040503050406030204" pitchFamily="18" charset="0"/>
              </a:rPr>
              <a:t>Anglia és Hollandia </a:t>
            </a:r>
            <a:br>
              <a:rPr lang="hu-HU" altLang="hu-HU" sz="4000" b="1" dirty="0">
                <a:solidFill>
                  <a:srgbClr val="FFFFFF"/>
                </a:solidFill>
                <a:latin typeface="Cambria" panose="02040503050406030204" pitchFamily="18" charset="0"/>
              </a:rPr>
            </a:br>
            <a:r>
              <a:rPr lang="hu-HU" altLang="hu-HU" sz="4000" b="1" dirty="0">
                <a:solidFill>
                  <a:srgbClr val="FFFFFF"/>
                </a:solidFill>
                <a:latin typeface="Cambria" panose="02040503050406030204" pitchFamily="18" charset="0"/>
              </a:rPr>
              <a:t>felemelkedése a 16. században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-1" y="5849938"/>
            <a:ext cx="6094413" cy="88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Nagy Armada leginkább az időjárás miatt pusztult el</a:t>
            </a:r>
          </a:p>
          <a:p>
            <a:pPr algn="ctr" eaLnBrk="1">
              <a:buClrTx/>
              <a:buFontTx/>
              <a:buNone/>
            </a:pPr>
            <a:endParaRPr lang="hu-HU" altLang="hu-HU" b="1" dirty="0">
              <a:latin typeface="Cambria" panose="02040503050406030204" pitchFamily="18" charset="0"/>
            </a:endParaRPr>
          </a:p>
          <a:p>
            <a:pPr algn="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Az Armada útvonala</a:t>
            </a:r>
          </a:p>
        </p:txBody>
      </p:sp>
      <p:sp>
        <p:nvSpPr>
          <p:cNvPr id="20483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183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I. Erzsébet uralkodása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II. Fülöp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spanyol uralkodó a pápa felszólítására Anglia ellen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indította hajóhadát, a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Nagy Armadát 1588-ben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megsemmisült a flotta nagy része, angol győzelem</a:t>
            </a:r>
            <a:endParaRPr lang="hu-HU" altLang="hu-HU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20484" name="Picture 2" descr="Képtalálat a következőre: „nagy armada 1588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4075"/>
            <a:ext cx="6624638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1" y="3556000"/>
            <a:ext cx="4003674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I. Erzsébet uralkodása – 9/19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5" y="2471738"/>
            <a:ext cx="5111750" cy="511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471738"/>
            <a:ext cx="3946525" cy="392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0" y="6399213"/>
            <a:ext cx="4968875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London népesség-növekedése</a:t>
            </a:r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214313" y="7219950"/>
            <a:ext cx="4754562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Anglia a Tudor-korban</a:t>
            </a:r>
          </a:p>
        </p:txBody>
      </p:sp>
      <p:sp>
        <p:nvSpPr>
          <p:cNvPr id="22534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183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A 17. századra Anglia felemelkedő nagyhatalommá vált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t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engeri nagyhatalom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a gazdaság megizmosodott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a népesség megnőtt (3-ról → 4 millióra)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- London jelentős nagyváros lett</a:t>
            </a:r>
          </a:p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2535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I. Erzsébet uralkodása – 10/19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4" y="683493"/>
            <a:ext cx="9761796" cy="6732166"/>
          </a:xfrm>
          <a:prstGeom prst="rect">
            <a:avLst/>
          </a:prstGeom>
          <a:noFill/>
          <a:ln w="635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9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Az angol állam a XVI–XVII. században – 11/19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42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Németalföld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középkor óta az egyik 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legfejlettebb régió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kereskedelem (</a:t>
            </a:r>
            <a:r>
              <a:rPr lang="hu-HU" altLang="hu-HU" sz="2400" dirty="0" err="1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Hanza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)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városiasodás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ipar (textil; </a:t>
            </a:r>
            <a:r>
              <a:rPr lang="hu-HU" altLang="hu-HU" sz="2400" dirty="0" err="1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Spo-ból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nemesfém)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Habsburgok tartománya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drasztikus adóemelés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rendi jogok sérelme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protestánsok üldöztetése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II. Fülöppel szemben ellenállás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szerveződött</a:t>
            </a:r>
            <a:endParaRPr lang="hu-HU" altLang="hu-HU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5458557" y="6623571"/>
            <a:ext cx="4622068" cy="684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Németalföld a Habsburgok uralma alatt a XVI. sz. közepén</a:t>
            </a:r>
          </a:p>
        </p:txBody>
      </p:sp>
      <p:sp>
        <p:nvSpPr>
          <p:cNvPr id="26629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németalföldi szabadságharc – 12/19</a:t>
            </a:r>
          </a:p>
        </p:txBody>
      </p:sp>
      <p:pic>
        <p:nvPicPr>
          <p:cNvPr id="1026" name="Picture 2" descr="File:Spanish Netherlands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93" y="1043533"/>
            <a:ext cx="4650032" cy="55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4" descr="Képtalálat a következőre: „spaanse furie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33" y="3779838"/>
            <a:ext cx="4612617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2" descr="https://upload.wikimedia.org/wikipedia/commons/thumb/7/78/1580_Zelandicarum_v_Deventer.jpg/1024px-1580_Zelandicarum_v_Deven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33" y="755650"/>
            <a:ext cx="4612616" cy="340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németalföldi szabadságharc – 13/19</a:t>
            </a:r>
          </a:p>
        </p:txBody>
      </p:sp>
      <p:sp>
        <p:nvSpPr>
          <p:cNvPr id="28674" name="Text Box 6"/>
          <p:cNvSpPr txBox="1">
            <a:spLocks noChangeArrowheads="1"/>
          </p:cNvSpPr>
          <p:nvPr/>
        </p:nvSpPr>
        <p:spPr bwMode="auto">
          <a:xfrm>
            <a:off x="5388634" y="3779836"/>
            <a:ext cx="4612616" cy="5762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Térkép 1580-ból</a:t>
            </a:r>
          </a:p>
          <a:p>
            <a:pPr algn="ctr" eaLnBrk="1">
              <a:buClrTx/>
              <a:buFontTx/>
              <a:buNone/>
            </a:pPr>
            <a:r>
              <a:rPr lang="hu-HU" altLang="hu-HU" b="1" dirty="0">
                <a:solidFill>
                  <a:srgbClr val="000000"/>
                </a:solidFill>
                <a:latin typeface="Cambria" panose="02040503050406030204" pitchFamily="18" charset="0"/>
              </a:rPr>
              <a:t>A „spanyol őrjöngés”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9485037D-A098-4AD7-B5A6-A132135469B6}"/>
              </a:ext>
            </a:extLst>
          </p:cNvPr>
          <p:cNvSpPr/>
          <p:nvPr/>
        </p:nvSpPr>
        <p:spPr>
          <a:xfrm>
            <a:off x="114353" y="755650"/>
            <a:ext cx="5176962" cy="6740307"/>
          </a:xfrm>
          <a:prstGeom prst="rect">
            <a:avLst/>
          </a:prstGeom>
          <a:solidFill>
            <a:srgbClr val="47150E"/>
          </a:solidFill>
          <a:ln w="57150" cap="rnd">
            <a:solidFill>
              <a:schemeClr val="bg1">
                <a:lumMod val="9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hu-HU" altLang="hu-HU" dirty="0">
                <a:latin typeface="Cambria" panose="02040503050406030204" pitchFamily="18" charset="0"/>
                <a:cs typeface="Times New Roman" panose="02020603050405020304" pitchFamily="18" charset="0"/>
              </a:rPr>
              <a:t>„Ezek [a tartományok] egymástól nem fognak elválni, nem is válhatnak el, és el nem szakadhatnak végrendelet, szerződés […] adományozás, vagy annak megsemmisítése, adásvétel, csere vagy békeszerződés […] következtében. Azonban [ugyanilyen] módon ők maguk újabb birtokhoz juthatnak.</a:t>
            </a:r>
          </a:p>
          <a:p>
            <a:pPr algn="just"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hu-HU" altLang="hu-HU" dirty="0">
                <a:latin typeface="Cambria" panose="02040503050406030204" pitchFamily="18" charset="0"/>
                <a:cs typeface="Times New Roman" panose="02020603050405020304" pitchFamily="18" charset="0"/>
              </a:rPr>
              <a:t>Minden egyes tartomány, önálló város, hűbérbirtokos hiány nélkül birtokában marad különleges és sajátos kiváltságainak, szabadságának, kivételes helyzetének, jogainak […] Sőt, ellenkezőleg meg fognak tenni mindent, […] hogy minden alkalmas és lehetséges eszközzel – ha szükséges életükkel és vagyonukkal is – egymást támogassák, és egymásnak segítségére legyenek. Egymást megvédik, erősítik, oltalmazzák mindenki ellen – bárki legyen is az –, aki akaratuk ellenére uralkodni akar rajtuk […].</a:t>
            </a:r>
          </a:p>
          <a:p>
            <a:pPr algn="just"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hu-HU" altLang="hu-HU" dirty="0">
                <a:latin typeface="Cambria" panose="02040503050406030204" pitchFamily="18" charset="0"/>
                <a:cs typeface="Times New Roman" panose="02020603050405020304" pitchFamily="18" charset="0"/>
              </a:rPr>
              <a:t>Ami pedig a vallási ügyeket illeti, […] egyes tartományokban el kell tehát hárítani még az akadályokat, amik a vallásszabadság útjában állnak. Mindenki maradjon meg vallásában, és senkit vallása miatt ne háborgassanak.” </a:t>
            </a:r>
          </a:p>
          <a:p>
            <a:pPr algn="just" eaLnBrk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hu-HU" altLang="hu-HU" dirty="0">
                <a:latin typeface="Cambria" panose="02040503050406030204" pitchFamily="18" charset="0"/>
                <a:cs typeface="Times New Roman" panose="02020603050405020304" pitchFamily="18" charset="0"/>
              </a:rPr>
              <a:t>	(Az utrechti szerződésből, 1579)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511175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Északon lázadás tört ki, 1566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Alba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herceg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katonai fellépése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nyomán eldurvult a helyzet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válaszként a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különféle 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	csoportok összefogtak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- </a:t>
            </a:r>
            <a:r>
              <a:rPr lang="hu-HU" altLang="hu-HU" sz="2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Orániai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Vilmos vezetésével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- </a:t>
            </a:r>
            <a:r>
              <a:rPr lang="hu-HU" altLang="hu-HU" sz="2400" b="1" dirty="0">
                <a:solidFill>
                  <a:srgbClr val="FFC000"/>
                </a:solidFill>
                <a:latin typeface="Cambria" panose="02040503050406030204" pitchFamily="18" charset="0"/>
              </a:rPr>
              <a:t>utrechti unió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, 1579 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		= </a:t>
            </a:r>
            <a:r>
              <a:rPr lang="hu-HU" altLang="hu-HU" sz="2400" b="1" dirty="0">
                <a:solidFill>
                  <a:srgbClr val="FFC000"/>
                </a:solidFill>
                <a:latin typeface="Cambria" panose="02040503050406030204" pitchFamily="18" charset="0"/>
              </a:rPr>
              <a:t>Hollandia alapja</a:t>
            </a:r>
            <a:endParaRPr lang="hu-HU" altLang="hu-HU" sz="2400" dirty="0">
              <a:solidFill>
                <a:srgbClr val="FFC000"/>
              </a:solidFill>
              <a:latin typeface="Cambria" panose="02040503050406030204" pitchFamily="18" charset="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668" y="755500"/>
            <a:ext cx="4591957" cy="640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0" y="7158036"/>
            <a:ext cx="10080625" cy="40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Gibraltári csata, 1609. A spanyolok vesztettek – Németalföld a 16. század végén</a:t>
            </a:r>
          </a:p>
        </p:txBody>
      </p:sp>
      <p:pic>
        <p:nvPicPr>
          <p:cNvPr id="30725" name="Picture 11" descr="https://upload.wikimedia.org/wikipedia/commons/thumb/b/b9/Battle_of_Gibraltar_1607.jpg/1024px-Battle_of_Gibraltar_16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86" y="3518275"/>
            <a:ext cx="5082697" cy="363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németalföldi szabadságharc – 14/19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215900" y="647701"/>
            <a:ext cx="9647238" cy="212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Hollandia függetlenné válása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déli katolikusok kiegyeztek a spanyolokkal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Spanyol-Németalföld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1609-ben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 Spanyolország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elfogadta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Hollandia függetlenségét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h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ivatalos elismerése: vesztfáliai béke, 1648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- „holland aranykor”</a:t>
            </a:r>
          </a:p>
        </p:txBody>
      </p:sp>
      <p:pic>
        <p:nvPicPr>
          <p:cNvPr id="32771" name="Picture 7" descr="https://upload.wikimedia.org/wikipedia/commons/thumb/4/4e/Leo_belgicus.png/1024px-Leo_belgic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825" y="2770188"/>
            <a:ext cx="58928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0" y="6732165"/>
            <a:ext cx="4176713" cy="819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 err="1">
                <a:latin typeface="Cambria" panose="02040503050406030204" pitchFamily="18" charset="0"/>
              </a:rPr>
              <a:t>Orániai</a:t>
            </a:r>
            <a:r>
              <a:rPr lang="hu-HU" altLang="hu-HU" b="1" dirty="0">
                <a:latin typeface="Cambria" panose="02040503050406030204" pitchFamily="18" charset="0"/>
              </a:rPr>
              <a:t> Vilmos herceg, 1575</a:t>
            </a:r>
          </a:p>
          <a:p>
            <a:pPr algn="r" eaLnBrk="1">
              <a:buClrTx/>
              <a:buFontTx/>
              <a:buNone/>
            </a:pPr>
            <a:endParaRPr lang="hu-HU" altLang="hu-HU" b="1" dirty="0">
              <a:latin typeface="Cambria" panose="02040503050406030204" pitchFamily="18" charset="0"/>
            </a:endParaRPr>
          </a:p>
          <a:p>
            <a:pPr algn="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Leo </a:t>
            </a:r>
            <a:r>
              <a:rPr lang="hu-HU" altLang="hu-HU" b="1" dirty="0" err="1">
                <a:latin typeface="Cambria" panose="02040503050406030204" pitchFamily="18" charset="0"/>
              </a:rPr>
              <a:t>Belgicus</a:t>
            </a:r>
            <a:r>
              <a:rPr lang="hu-HU" altLang="hu-HU" b="1" dirty="0">
                <a:latin typeface="Cambria" panose="02040503050406030204" pitchFamily="18" charset="0"/>
              </a:rPr>
              <a:t> </a:t>
            </a:r>
            <a:r>
              <a:rPr lang="hu-HU" altLang="hu-HU" b="1" dirty="0" err="1">
                <a:latin typeface="Cambria" panose="02040503050406030204" pitchFamily="18" charset="0"/>
              </a:rPr>
              <a:t>Visscher</a:t>
            </a:r>
            <a:r>
              <a:rPr lang="hu-HU" altLang="hu-HU" b="1" dirty="0">
                <a:latin typeface="Cambria" panose="02040503050406030204" pitchFamily="18" charset="0"/>
              </a:rPr>
              <a:t> térképén, 1609</a:t>
            </a:r>
          </a:p>
        </p:txBody>
      </p:sp>
      <p:pic>
        <p:nvPicPr>
          <p:cNvPr id="32773" name="Picture 2" descr="I. Vilmos, orániai herceg, Adriaen Thomasz Key, (157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0" y="2776343"/>
            <a:ext cx="2859092" cy="3961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németalföldi szabadságharc – 15/19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Hollandia 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közvetítő kereskedelem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gyarmatok + kereskedőtársaságok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Holland Kelet-indiai Társaság (1602) – Indonézia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Holland Nyugat-indiai Társaság (1621) – Fokföld, Dél- és Észak-				Amerika (pl. Új-Amszterdam = New York)</a:t>
            </a:r>
            <a:endParaRPr lang="hu-HU" altLang="hu-HU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32774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Kitekintő: a holland gyarmatosítás – 16/19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10079038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Flag of New York, NY (1977–present). Variant including the Latin inscription shown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09" y="2483693"/>
            <a:ext cx="2898329" cy="17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398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864724" cy="183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Ipar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céhek helyett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manufaktúrák jöttek létre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tőkés vállalkozók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által alapított üzemek, amelyek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bérmunkásokat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foglalkoztattak (munkamegosztás)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olcsóbb, gyengébb minőségű, nagyobb mennyiségű áru előállítása</a:t>
            </a:r>
            <a:endParaRPr lang="hu-HU" altLang="hu-HU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32774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gazdaság átalakulása – 17/19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288" y="2484804"/>
            <a:ext cx="6176963" cy="442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207" y="2602039"/>
            <a:ext cx="5193491" cy="458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1" y="7184437"/>
            <a:ext cx="10080625" cy="37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solidFill>
                  <a:schemeClr val="bg1"/>
                </a:solidFill>
                <a:latin typeface="Cambria" panose="02040503050406030204" pitchFamily="18" charset="0"/>
              </a:rPr>
              <a:t>Amszterdam egy 17. századi festményen – Amszterdam térképe a 17. században</a:t>
            </a:r>
          </a:p>
        </p:txBody>
      </p:sp>
    </p:spTree>
    <p:extLst>
      <p:ext uri="{BB962C8B-B14F-4D97-AF65-F5344CB8AC3E}">
        <p14:creationId xmlns:p14="http://schemas.microsoft.com/office/powerpoint/2010/main" val="1348315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8948" cy="1531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Ipar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az </a:t>
            </a:r>
            <a:r>
              <a:rPr lang="hu-HU" altLang="hu-HU" sz="2400" b="1" dirty="0" err="1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árnövekedés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+ piacbővülés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miatt a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tőke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a termelés felé 				áramlott (korábban inkább a kölcsönzés volt jellemző)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mezőgazdaság: élelmiszer + gyapjú</a:t>
            </a:r>
          </a:p>
        </p:txBody>
      </p:sp>
      <p:sp>
        <p:nvSpPr>
          <p:cNvPr id="32774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gazdaság átalakulása – 18/19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" y="7199313"/>
            <a:ext cx="10080624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solidFill>
                  <a:schemeClr val="bg1"/>
                </a:solidFill>
                <a:latin typeface="Cambria" panose="02040503050406030204" pitchFamily="18" charset="0"/>
              </a:rPr>
              <a:t>Angol táj – a völgyben és a hegyoldalon a bekerített földek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6122" y="2173766"/>
            <a:ext cx="8010890" cy="50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 descr="From 1780 - 1820 the Enclosure Act led to the creation of the drystone  walls which characterises the #Yorkshire_Dales … | Yorkshire dales, Dry  stone wall, Dry stone">
            <a:extLst>
              <a:ext uri="{FF2B5EF4-FFF2-40B4-BE49-F238E27FC236}">
                <a16:creationId xmlns:a16="http://schemas.microsoft.com/office/drawing/2014/main" id="{181231CA-6041-42BB-9CA9-D79B4ADC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4" y="2182319"/>
            <a:ext cx="3492127" cy="261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NCLOSURE — CHRISTIAN HUBERT STUDIO">
            <a:extLst>
              <a:ext uri="{FF2B5EF4-FFF2-40B4-BE49-F238E27FC236}">
                <a16:creationId xmlns:a16="http://schemas.microsoft.com/office/drawing/2014/main" id="{A58C782F-3024-4D87-BB85-8B49F465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4" y="4801414"/>
            <a:ext cx="3599251" cy="239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222057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53" y="2501900"/>
            <a:ext cx="3458985" cy="4684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6404153" y="7186611"/>
            <a:ext cx="345898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VIII. Henrik portréja</a:t>
            </a:r>
          </a:p>
        </p:txBody>
      </p:sp>
      <p:pic>
        <p:nvPicPr>
          <p:cNvPr id="410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9"/>
          <a:stretch>
            <a:fillRect/>
          </a:stretch>
        </p:blipFill>
        <p:spPr bwMode="auto">
          <a:xfrm>
            <a:off x="215900" y="2501899"/>
            <a:ext cx="6188253" cy="271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399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1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185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A Tudor-dinasztia kora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VIII. Henrik (1509–1547): 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	- erős központi hatalom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+ rendi szervek (parlament,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	helyi önkormányzatok), de korlátozottan 					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- főhivatalnokok: alacsony sorból, hozzá hű + könnyen cserélhető</a:t>
            </a:r>
          </a:p>
        </p:txBody>
      </p:sp>
      <p:sp>
        <p:nvSpPr>
          <p:cNvPr id="4102" name="Text Box 4"/>
          <p:cNvSpPr txBox="1">
            <a:spLocks noChangeArrowheads="1"/>
          </p:cNvSpPr>
          <p:nvPr/>
        </p:nvSpPr>
        <p:spPr bwMode="auto">
          <a:xfrm>
            <a:off x="215900" y="5215700"/>
            <a:ext cx="6188253" cy="76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Tudorok a rózsák háborújának végén kerültek trónra</a:t>
            </a:r>
          </a:p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York-, a </a:t>
            </a:r>
            <a:r>
              <a:rPr lang="hu-HU" altLang="hu-HU" b="1" dirty="0" err="1">
                <a:latin typeface="Cambria" panose="02040503050406030204" pitchFamily="18" charset="0"/>
              </a:rPr>
              <a:t>Lancester</a:t>
            </a:r>
            <a:r>
              <a:rPr lang="hu-HU" altLang="hu-HU" b="1" dirty="0">
                <a:latin typeface="Cambria" panose="02040503050406030204" pitchFamily="18" charset="0"/>
              </a:rPr>
              <a:t>- és az egyesített Tudor-rózsa</a:t>
            </a:r>
          </a:p>
        </p:txBody>
      </p:sp>
      <p:pic>
        <p:nvPicPr>
          <p:cNvPr id="4103" name="Picture 8" descr="https://upload.wikimedia.org/wikipedia/commons/thumb/3/32/White_Rose_Badge_of_York.svg/120px-White_Rose_Badge_of_York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6" y="5978021"/>
            <a:ext cx="1337757" cy="13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0" descr="https://upload.wikimedia.org/wikipedia/commons/thumb/3/30/Red_Rose_Badge_of_Lancaster.svg/120px-Red_Rose_Badge_of_Lancaster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5983287"/>
            <a:ext cx="1341437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12" descr="https://upload.wikimedia.org/wikipedia/commons/thumb/3/3f/Tudor_Rose.svg/120px-Tudor_Rose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4" y="5978021"/>
            <a:ext cx="1343024" cy="13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6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VIII. Henrik uralkodása – 1/19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yorsított időutazás - PDF Ingyenes letöltés">
            <a:extLst>
              <a:ext uri="{FF2B5EF4-FFF2-40B4-BE49-F238E27FC236}">
                <a16:creationId xmlns:a16="http://schemas.microsoft.com/office/drawing/2014/main" id="{FC90C503-8139-4AF6-99AB-E88DB58D8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4"/>
          <a:stretch/>
        </p:blipFill>
        <p:spPr bwMode="auto">
          <a:xfrm>
            <a:off x="1830456" y="2033576"/>
            <a:ext cx="6419713" cy="51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001F9A55-DFB5-4EA1-82BB-23847964AC2C}"/>
              </a:ext>
            </a:extLst>
          </p:cNvPr>
          <p:cNvSpPr/>
          <p:nvPr/>
        </p:nvSpPr>
        <p:spPr bwMode="auto">
          <a:xfrm>
            <a:off x="2269797" y="2401939"/>
            <a:ext cx="5622817" cy="4482190"/>
          </a:xfrm>
          <a:custGeom>
            <a:avLst/>
            <a:gdLst>
              <a:gd name="connsiteX0" fmla="*/ 1021404 w 5068110"/>
              <a:gd name="connsiteY0" fmla="*/ 3949430 h 4066161"/>
              <a:gd name="connsiteX1" fmla="*/ 466927 w 5068110"/>
              <a:gd name="connsiteY1" fmla="*/ 3725693 h 4066161"/>
              <a:gd name="connsiteX2" fmla="*/ 0 w 5068110"/>
              <a:gd name="connsiteY2" fmla="*/ 2645923 h 4066161"/>
              <a:gd name="connsiteX3" fmla="*/ 301557 w 5068110"/>
              <a:gd name="connsiteY3" fmla="*/ 933855 h 4066161"/>
              <a:gd name="connsiteX4" fmla="*/ 204281 w 5068110"/>
              <a:gd name="connsiteY4" fmla="*/ 729574 h 4066161"/>
              <a:gd name="connsiteX5" fmla="*/ 311285 w 5068110"/>
              <a:gd name="connsiteY5" fmla="*/ 428017 h 4066161"/>
              <a:gd name="connsiteX6" fmla="*/ 943583 w 5068110"/>
              <a:gd name="connsiteY6" fmla="*/ 350195 h 4066161"/>
              <a:gd name="connsiteX7" fmla="*/ 3132306 w 5068110"/>
              <a:gd name="connsiteY7" fmla="*/ 136187 h 4066161"/>
              <a:gd name="connsiteX8" fmla="*/ 3453319 w 5068110"/>
              <a:gd name="connsiteY8" fmla="*/ 0 h 4066161"/>
              <a:gd name="connsiteX9" fmla="*/ 4630366 w 5068110"/>
              <a:gd name="connsiteY9" fmla="*/ 330740 h 4066161"/>
              <a:gd name="connsiteX10" fmla="*/ 4961106 w 5068110"/>
              <a:gd name="connsiteY10" fmla="*/ 564204 h 4066161"/>
              <a:gd name="connsiteX11" fmla="*/ 5068110 w 5068110"/>
              <a:gd name="connsiteY11" fmla="*/ 3647872 h 4066161"/>
              <a:gd name="connsiteX12" fmla="*/ 4834647 w 5068110"/>
              <a:gd name="connsiteY12" fmla="*/ 4007795 h 4066161"/>
              <a:gd name="connsiteX13" fmla="*/ 4212076 w 5068110"/>
              <a:gd name="connsiteY13" fmla="*/ 4066161 h 4066161"/>
              <a:gd name="connsiteX14" fmla="*/ 1021404 w 5068110"/>
              <a:gd name="connsiteY14" fmla="*/ 3949430 h 4066161"/>
              <a:gd name="connsiteX0" fmla="*/ 1021404 w 5068110"/>
              <a:gd name="connsiteY0" fmla="*/ 3949430 h 4066161"/>
              <a:gd name="connsiteX1" fmla="*/ 466927 w 5068110"/>
              <a:gd name="connsiteY1" fmla="*/ 3725693 h 4066161"/>
              <a:gd name="connsiteX2" fmla="*/ 0 w 5068110"/>
              <a:gd name="connsiteY2" fmla="*/ 2645923 h 4066161"/>
              <a:gd name="connsiteX3" fmla="*/ 301557 w 5068110"/>
              <a:gd name="connsiteY3" fmla="*/ 933855 h 4066161"/>
              <a:gd name="connsiteX4" fmla="*/ 204281 w 5068110"/>
              <a:gd name="connsiteY4" fmla="*/ 729574 h 4066161"/>
              <a:gd name="connsiteX5" fmla="*/ 272375 w 5068110"/>
              <a:gd name="connsiteY5" fmla="*/ 437745 h 4066161"/>
              <a:gd name="connsiteX6" fmla="*/ 943583 w 5068110"/>
              <a:gd name="connsiteY6" fmla="*/ 350195 h 4066161"/>
              <a:gd name="connsiteX7" fmla="*/ 3132306 w 5068110"/>
              <a:gd name="connsiteY7" fmla="*/ 136187 h 4066161"/>
              <a:gd name="connsiteX8" fmla="*/ 3453319 w 5068110"/>
              <a:gd name="connsiteY8" fmla="*/ 0 h 4066161"/>
              <a:gd name="connsiteX9" fmla="*/ 4630366 w 5068110"/>
              <a:gd name="connsiteY9" fmla="*/ 330740 h 4066161"/>
              <a:gd name="connsiteX10" fmla="*/ 4961106 w 5068110"/>
              <a:gd name="connsiteY10" fmla="*/ 564204 h 4066161"/>
              <a:gd name="connsiteX11" fmla="*/ 5068110 w 5068110"/>
              <a:gd name="connsiteY11" fmla="*/ 3647872 h 4066161"/>
              <a:gd name="connsiteX12" fmla="*/ 4834647 w 5068110"/>
              <a:gd name="connsiteY12" fmla="*/ 4007795 h 4066161"/>
              <a:gd name="connsiteX13" fmla="*/ 4212076 w 5068110"/>
              <a:gd name="connsiteY13" fmla="*/ 4066161 h 4066161"/>
              <a:gd name="connsiteX14" fmla="*/ 1021404 w 5068110"/>
              <a:gd name="connsiteY14" fmla="*/ 3949430 h 4066161"/>
              <a:gd name="connsiteX0" fmla="*/ 1021404 w 5068110"/>
              <a:gd name="connsiteY0" fmla="*/ 3949430 h 4066161"/>
              <a:gd name="connsiteX1" fmla="*/ 466927 w 5068110"/>
              <a:gd name="connsiteY1" fmla="*/ 3725693 h 4066161"/>
              <a:gd name="connsiteX2" fmla="*/ 0 w 5068110"/>
              <a:gd name="connsiteY2" fmla="*/ 2645923 h 4066161"/>
              <a:gd name="connsiteX3" fmla="*/ 301557 w 5068110"/>
              <a:gd name="connsiteY3" fmla="*/ 933855 h 4066161"/>
              <a:gd name="connsiteX4" fmla="*/ 116732 w 5068110"/>
              <a:gd name="connsiteY4" fmla="*/ 739301 h 4066161"/>
              <a:gd name="connsiteX5" fmla="*/ 272375 w 5068110"/>
              <a:gd name="connsiteY5" fmla="*/ 437745 h 4066161"/>
              <a:gd name="connsiteX6" fmla="*/ 943583 w 5068110"/>
              <a:gd name="connsiteY6" fmla="*/ 350195 h 4066161"/>
              <a:gd name="connsiteX7" fmla="*/ 3132306 w 5068110"/>
              <a:gd name="connsiteY7" fmla="*/ 136187 h 4066161"/>
              <a:gd name="connsiteX8" fmla="*/ 3453319 w 5068110"/>
              <a:gd name="connsiteY8" fmla="*/ 0 h 4066161"/>
              <a:gd name="connsiteX9" fmla="*/ 4630366 w 5068110"/>
              <a:gd name="connsiteY9" fmla="*/ 330740 h 4066161"/>
              <a:gd name="connsiteX10" fmla="*/ 4961106 w 5068110"/>
              <a:gd name="connsiteY10" fmla="*/ 564204 h 4066161"/>
              <a:gd name="connsiteX11" fmla="*/ 5068110 w 5068110"/>
              <a:gd name="connsiteY11" fmla="*/ 3647872 h 4066161"/>
              <a:gd name="connsiteX12" fmla="*/ 4834647 w 5068110"/>
              <a:gd name="connsiteY12" fmla="*/ 4007795 h 4066161"/>
              <a:gd name="connsiteX13" fmla="*/ 4212076 w 5068110"/>
              <a:gd name="connsiteY13" fmla="*/ 4066161 h 4066161"/>
              <a:gd name="connsiteX14" fmla="*/ 1021404 w 5068110"/>
              <a:gd name="connsiteY14" fmla="*/ 3949430 h 4066161"/>
              <a:gd name="connsiteX0" fmla="*/ 1021404 w 5068110"/>
              <a:gd name="connsiteY0" fmla="*/ 3949430 h 4066161"/>
              <a:gd name="connsiteX1" fmla="*/ 466927 w 5068110"/>
              <a:gd name="connsiteY1" fmla="*/ 3725693 h 4066161"/>
              <a:gd name="connsiteX2" fmla="*/ 0 w 5068110"/>
              <a:gd name="connsiteY2" fmla="*/ 2645923 h 4066161"/>
              <a:gd name="connsiteX3" fmla="*/ 282102 w 5068110"/>
              <a:gd name="connsiteY3" fmla="*/ 953311 h 4066161"/>
              <a:gd name="connsiteX4" fmla="*/ 116732 w 5068110"/>
              <a:gd name="connsiteY4" fmla="*/ 739301 h 4066161"/>
              <a:gd name="connsiteX5" fmla="*/ 272375 w 5068110"/>
              <a:gd name="connsiteY5" fmla="*/ 437745 h 4066161"/>
              <a:gd name="connsiteX6" fmla="*/ 943583 w 5068110"/>
              <a:gd name="connsiteY6" fmla="*/ 350195 h 4066161"/>
              <a:gd name="connsiteX7" fmla="*/ 3132306 w 5068110"/>
              <a:gd name="connsiteY7" fmla="*/ 136187 h 4066161"/>
              <a:gd name="connsiteX8" fmla="*/ 3453319 w 5068110"/>
              <a:gd name="connsiteY8" fmla="*/ 0 h 4066161"/>
              <a:gd name="connsiteX9" fmla="*/ 4630366 w 5068110"/>
              <a:gd name="connsiteY9" fmla="*/ 330740 h 4066161"/>
              <a:gd name="connsiteX10" fmla="*/ 4961106 w 5068110"/>
              <a:gd name="connsiteY10" fmla="*/ 564204 h 4066161"/>
              <a:gd name="connsiteX11" fmla="*/ 5068110 w 5068110"/>
              <a:gd name="connsiteY11" fmla="*/ 3647872 h 4066161"/>
              <a:gd name="connsiteX12" fmla="*/ 4834647 w 5068110"/>
              <a:gd name="connsiteY12" fmla="*/ 4007795 h 4066161"/>
              <a:gd name="connsiteX13" fmla="*/ 4212076 w 5068110"/>
              <a:gd name="connsiteY13" fmla="*/ 4066161 h 4066161"/>
              <a:gd name="connsiteX14" fmla="*/ 1021404 w 5068110"/>
              <a:gd name="connsiteY14" fmla="*/ 3949430 h 4066161"/>
              <a:gd name="connsiteX0" fmla="*/ 1021404 w 5068110"/>
              <a:gd name="connsiteY0" fmla="*/ 3949430 h 4066161"/>
              <a:gd name="connsiteX1" fmla="*/ 466927 w 5068110"/>
              <a:gd name="connsiteY1" fmla="*/ 3725693 h 4066161"/>
              <a:gd name="connsiteX2" fmla="*/ 0 w 5068110"/>
              <a:gd name="connsiteY2" fmla="*/ 2645923 h 4066161"/>
              <a:gd name="connsiteX3" fmla="*/ 282102 w 5068110"/>
              <a:gd name="connsiteY3" fmla="*/ 953311 h 4066161"/>
              <a:gd name="connsiteX4" fmla="*/ 116732 w 5068110"/>
              <a:gd name="connsiteY4" fmla="*/ 739301 h 4066161"/>
              <a:gd name="connsiteX5" fmla="*/ 272375 w 5068110"/>
              <a:gd name="connsiteY5" fmla="*/ 437745 h 4066161"/>
              <a:gd name="connsiteX6" fmla="*/ 943583 w 5068110"/>
              <a:gd name="connsiteY6" fmla="*/ 350195 h 4066161"/>
              <a:gd name="connsiteX7" fmla="*/ 3132306 w 5068110"/>
              <a:gd name="connsiteY7" fmla="*/ 136187 h 4066161"/>
              <a:gd name="connsiteX8" fmla="*/ 3453319 w 5068110"/>
              <a:gd name="connsiteY8" fmla="*/ 0 h 4066161"/>
              <a:gd name="connsiteX9" fmla="*/ 4630366 w 5068110"/>
              <a:gd name="connsiteY9" fmla="*/ 330740 h 4066161"/>
              <a:gd name="connsiteX10" fmla="*/ 4961106 w 5068110"/>
              <a:gd name="connsiteY10" fmla="*/ 564204 h 4066161"/>
              <a:gd name="connsiteX11" fmla="*/ 5068110 w 5068110"/>
              <a:gd name="connsiteY11" fmla="*/ 3647872 h 4066161"/>
              <a:gd name="connsiteX12" fmla="*/ 4834647 w 5068110"/>
              <a:gd name="connsiteY12" fmla="*/ 4007795 h 4066161"/>
              <a:gd name="connsiteX13" fmla="*/ 4212076 w 5068110"/>
              <a:gd name="connsiteY13" fmla="*/ 4066161 h 4066161"/>
              <a:gd name="connsiteX14" fmla="*/ 1021404 w 5068110"/>
              <a:gd name="connsiteY14" fmla="*/ 3949430 h 4066161"/>
              <a:gd name="connsiteX0" fmla="*/ 1054212 w 5100918"/>
              <a:gd name="connsiteY0" fmla="*/ 3949430 h 4066161"/>
              <a:gd name="connsiteX1" fmla="*/ 499735 w 5100918"/>
              <a:gd name="connsiteY1" fmla="*/ 3725693 h 4066161"/>
              <a:gd name="connsiteX2" fmla="*/ 32808 w 5100918"/>
              <a:gd name="connsiteY2" fmla="*/ 2645923 h 4066161"/>
              <a:gd name="connsiteX3" fmla="*/ 71718 w 5100918"/>
              <a:gd name="connsiteY3" fmla="*/ 2130357 h 4066161"/>
              <a:gd name="connsiteX4" fmla="*/ 314910 w 5100918"/>
              <a:gd name="connsiteY4" fmla="*/ 953311 h 4066161"/>
              <a:gd name="connsiteX5" fmla="*/ 149540 w 5100918"/>
              <a:gd name="connsiteY5" fmla="*/ 739301 h 4066161"/>
              <a:gd name="connsiteX6" fmla="*/ 305183 w 5100918"/>
              <a:gd name="connsiteY6" fmla="*/ 437745 h 4066161"/>
              <a:gd name="connsiteX7" fmla="*/ 976391 w 5100918"/>
              <a:gd name="connsiteY7" fmla="*/ 350195 h 4066161"/>
              <a:gd name="connsiteX8" fmla="*/ 3165114 w 5100918"/>
              <a:gd name="connsiteY8" fmla="*/ 136187 h 4066161"/>
              <a:gd name="connsiteX9" fmla="*/ 3486127 w 5100918"/>
              <a:gd name="connsiteY9" fmla="*/ 0 h 4066161"/>
              <a:gd name="connsiteX10" fmla="*/ 4663174 w 5100918"/>
              <a:gd name="connsiteY10" fmla="*/ 330740 h 4066161"/>
              <a:gd name="connsiteX11" fmla="*/ 4993914 w 5100918"/>
              <a:gd name="connsiteY11" fmla="*/ 564204 h 4066161"/>
              <a:gd name="connsiteX12" fmla="*/ 5100918 w 5100918"/>
              <a:gd name="connsiteY12" fmla="*/ 3647872 h 4066161"/>
              <a:gd name="connsiteX13" fmla="*/ 4867455 w 5100918"/>
              <a:gd name="connsiteY13" fmla="*/ 4007795 h 4066161"/>
              <a:gd name="connsiteX14" fmla="*/ 4244884 w 5100918"/>
              <a:gd name="connsiteY14" fmla="*/ 4066161 h 4066161"/>
              <a:gd name="connsiteX15" fmla="*/ 1054212 w 5100918"/>
              <a:gd name="connsiteY15" fmla="*/ 3949430 h 4066161"/>
              <a:gd name="connsiteX0" fmla="*/ 1054212 w 5100918"/>
              <a:gd name="connsiteY0" fmla="*/ 3949430 h 4066161"/>
              <a:gd name="connsiteX1" fmla="*/ 499735 w 5100918"/>
              <a:gd name="connsiteY1" fmla="*/ 3725693 h 4066161"/>
              <a:gd name="connsiteX2" fmla="*/ 32808 w 5100918"/>
              <a:gd name="connsiteY2" fmla="*/ 2645923 h 4066161"/>
              <a:gd name="connsiteX3" fmla="*/ 71718 w 5100918"/>
              <a:gd name="connsiteY3" fmla="*/ 2130357 h 4066161"/>
              <a:gd name="connsiteX4" fmla="*/ 314910 w 5100918"/>
              <a:gd name="connsiteY4" fmla="*/ 953311 h 4066161"/>
              <a:gd name="connsiteX5" fmla="*/ 149540 w 5100918"/>
              <a:gd name="connsiteY5" fmla="*/ 739301 h 4066161"/>
              <a:gd name="connsiteX6" fmla="*/ 305183 w 5100918"/>
              <a:gd name="connsiteY6" fmla="*/ 437745 h 4066161"/>
              <a:gd name="connsiteX7" fmla="*/ 976391 w 5100918"/>
              <a:gd name="connsiteY7" fmla="*/ 350195 h 4066161"/>
              <a:gd name="connsiteX8" fmla="*/ 3165114 w 5100918"/>
              <a:gd name="connsiteY8" fmla="*/ 136187 h 4066161"/>
              <a:gd name="connsiteX9" fmla="*/ 3486127 w 5100918"/>
              <a:gd name="connsiteY9" fmla="*/ 0 h 4066161"/>
              <a:gd name="connsiteX10" fmla="*/ 4663174 w 5100918"/>
              <a:gd name="connsiteY10" fmla="*/ 330740 h 4066161"/>
              <a:gd name="connsiteX11" fmla="*/ 4993914 w 5100918"/>
              <a:gd name="connsiteY11" fmla="*/ 564204 h 4066161"/>
              <a:gd name="connsiteX12" fmla="*/ 5100918 w 5100918"/>
              <a:gd name="connsiteY12" fmla="*/ 3647872 h 4066161"/>
              <a:gd name="connsiteX13" fmla="*/ 4867455 w 5100918"/>
              <a:gd name="connsiteY13" fmla="*/ 4007795 h 4066161"/>
              <a:gd name="connsiteX14" fmla="*/ 4244884 w 5100918"/>
              <a:gd name="connsiteY14" fmla="*/ 4066161 h 4066161"/>
              <a:gd name="connsiteX15" fmla="*/ 1054212 w 5100918"/>
              <a:gd name="connsiteY15" fmla="*/ 3949430 h 4066161"/>
              <a:gd name="connsiteX0" fmla="*/ 1054212 w 5100918"/>
              <a:gd name="connsiteY0" fmla="*/ 3949430 h 4066161"/>
              <a:gd name="connsiteX1" fmla="*/ 548373 w 5100918"/>
              <a:gd name="connsiteY1" fmla="*/ 3852152 h 4066161"/>
              <a:gd name="connsiteX2" fmla="*/ 32808 w 5100918"/>
              <a:gd name="connsiteY2" fmla="*/ 2645923 h 4066161"/>
              <a:gd name="connsiteX3" fmla="*/ 71718 w 5100918"/>
              <a:gd name="connsiteY3" fmla="*/ 2130357 h 4066161"/>
              <a:gd name="connsiteX4" fmla="*/ 314910 w 5100918"/>
              <a:gd name="connsiteY4" fmla="*/ 953311 h 4066161"/>
              <a:gd name="connsiteX5" fmla="*/ 149540 w 5100918"/>
              <a:gd name="connsiteY5" fmla="*/ 739301 h 4066161"/>
              <a:gd name="connsiteX6" fmla="*/ 305183 w 5100918"/>
              <a:gd name="connsiteY6" fmla="*/ 437745 h 4066161"/>
              <a:gd name="connsiteX7" fmla="*/ 976391 w 5100918"/>
              <a:gd name="connsiteY7" fmla="*/ 350195 h 4066161"/>
              <a:gd name="connsiteX8" fmla="*/ 3165114 w 5100918"/>
              <a:gd name="connsiteY8" fmla="*/ 136187 h 4066161"/>
              <a:gd name="connsiteX9" fmla="*/ 3486127 w 5100918"/>
              <a:gd name="connsiteY9" fmla="*/ 0 h 4066161"/>
              <a:gd name="connsiteX10" fmla="*/ 4663174 w 5100918"/>
              <a:gd name="connsiteY10" fmla="*/ 330740 h 4066161"/>
              <a:gd name="connsiteX11" fmla="*/ 4993914 w 5100918"/>
              <a:gd name="connsiteY11" fmla="*/ 564204 h 4066161"/>
              <a:gd name="connsiteX12" fmla="*/ 5100918 w 5100918"/>
              <a:gd name="connsiteY12" fmla="*/ 3647872 h 4066161"/>
              <a:gd name="connsiteX13" fmla="*/ 4867455 w 5100918"/>
              <a:gd name="connsiteY13" fmla="*/ 4007795 h 4066161"/>
              <a:gd name="connsiteX14" fmla="*/ 4244884 w 5100918"/>
              <a:gd name="connsiteY14" fmla="*/ 4066161 h 4066161"/>
              <a:gd name="connsiteX15" fmla="*/ 1054212 w 5100918"/>
              <a:gd name="connsiteY15" fmla="*/ 3949430 h 4066161"/>
              <a:gd name="connsiteX0" fmla="*/ 1054212 w 5100918"/>
              <a:gd name="connsiteY0" fmla="*/ 3949430 h 4066161"/>
              <a:gd name="connsiteX1" fmla="*/ 548373 w 5100918"/>
              <a:gd name="connsiteY1" fmla="*/ 3852152 h 4066161"/>
              <a:gd name="connsiteX2" fmla="*/ 32808 w 5100918"/>
              <a:gd name="connsiteY2" fmla="*/ 2645923 h 4066161"/>
              <a:gd name="connsiteX3" fmla="*/ 71718 w 5100918"/>
              <a:gd name="connsiteY3" fmla="*/ 2130357 h 4066161"/>
              <a:gd name="connsiteX4" fmla="*/ 314910 w 5100918"/>
              <a:gd name="connsiteY4" fmla="*/ 953311 h 4066161"/>
              <a:gd name="connsiteX5" fmla="*/ 149540 w 5100918"/>
              <a:gd name="connsiteY5" fmla="*/ 739301 h 4066161"/>
              <a:gd name="connsiteX6" fmla="*/ 305183 w 5100918"/>
              <a:gd name="connsiteY6" fmla="*/ 437745 h 4066161"/>
              <a:gd name="connsiteX7" fmla="*/ 976391 w 5100918"/>
              <a:gd name="connsiteY7" fmla="*/ 350195 h 4066161"/>
              <a:gd name="connsiteX8" fmla="*/ 3165114 w 5100918"/>
              <a:gd name="connsiteY8" fmla="*/ 136187 h 4066161"/>
              <a:gd name="connsiteX9" fmla="*/ 3486127 w 5100918"/>
              <a:gd name="connsiteY9" fmla="*/ 0 h 4066161"/>
              <a:gd name="connsiteX10" fmla="*/ 4663174 w 5100918"/>
              <a:gd name="connsiteY10" fmla="*/ 330740 h 4066161"/>
              <a:gd name="connsiteX11" fmla="*/ 4993914 w 5100918"/>
              <a:gd name="connsiteY11" fmla="*/ 564204 h 4066161"/>
              <a:gd name="connsiteX12" fmla="*/ 5100918 w 5100918"/>
              <a:gd name="connsiteY12" fmla="*/ 3647872 h 4066161"/>
              <a:gd name="connsiteX13" fmla="*/ 4867455 w 5100918"/>
              <a:gd name="connsiteY13" fmla="*/ 4007795 h 4066161"/>
              <a:gd name="connsiteX14" fmla="*/ 4244884 w 5100918"/>
              <a:gd name="connsiteY14" fmla="*/ 4066161 h 4066161"/>
              <a:gd name="connsiteX15" fmla="*/ 1054212 w 5100918"/>
              <a:gd name="connsiteY15" fmla="*/ 3949430 h 406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0918" h="4066161">
                <a:moveTo>
                  <a:pt x="1054212" y="3949430"/>
                </a:moveTo>
                <a:lnTo>
                  <a:pt x="548373" y="3852152"/>
                </a:lnTo>
                <a:cubicBezTo>
                  <a:pt x="298697" y="3459804"/>
                  <a:pt x="204663" y="3047999"/>
                  <a:pt x="32808" y="2645923"/>
                </a:cubicBezTo>
                <a:cubicBezTo>
                  <a:pt x="-40149" y="2388140"/>
                  <a:pt x="24701" y="2412459"/>
                  <a:pt x="71718" y="2130357"/>
                </a:cubicBezTo>
                <a:cubicBezTo>
                  <a:pt x="216011" y="1332689"/>
                  <a:pt x="300319" y="1193260"/>
                  <a:pt x="314910" y="953311"/>
                </a:cubicBezTo>
                <a:lnTo>
                  <a:pt x="149540" y="739301"/>
                </a:lnTo>
                <a:lnTo>
                  <a:pt x="305183" y="437745"/>
                </a:lnTo>
                <a:lnTo>
                  <a:pt x="976391" y="350195"/>
                </a:lnTo>
                <a:lnTo>
                  <a:pt x="3165114" y="136187"/>
                </a:lnTo>
                <a:lnTo>
                  <a:pt x="3486127" y="0"/>
                </a:lnTo>
                <a:lnTo>
                  <a:pt x="4663174" y="330740"/>
                </a:lnTo>
                <a:lnTo>
                  <a:pt x="4993914" y="564204"/>
                </a:lnTo>
                <a:lnTo>
                  <a:pt x="5100918" y="3647872"/>
                </a:lnTo>
                <a:lnTo>
                  <a:pt x="4867455" y="4007795"/>
                </a:lnTo>
                <a:lnTo>
                  <a:pt x="4244884" y="4066161"/>
                </a:lnTo>
                <a:lnTo>
                  <a:pt x="1054212" y="3949430"/>
                </a:lnTo>
                <a:close/>
              </a:path>
            </a:pathLst>
          </a:custGeom>
          <a:solidFill>
            <a:srgbClr val="0066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495223" eaLnBrk="1" hangingPunct="1">
              <a:buClr>
                <a:srgbClr val="000000"/>
              </a:buClr>
              <a:buSzPct val="100000"/>
            </a:pPr>
            <a:endParaRPr lang="hu-HU" sz="1984" dirty="0"/>
          </a:p>
        </p:txBody>
      </p:sp>
      <p:sp>
        <p:nvSpPr>
          <p:cNvPr id="6" name="Szabadkézi sokszög: alakzat 5">
            <a:extLst>
              <a:ext uri="{FF2B5EF4-FFF2-40B4-BE49-F238E27FC236}">
                <a16:creationId xmlns:a16="http://schemas.microsoft.com/office/drawing/2014/main" id="{892F7E63-CE83-4271-B206-2154DD725A28}"/>
              </a:ext>
            </a:extLst>
          </p:cNvPr>
          <p:cNvSpPr/>
          <p:nvPr/>
        </p:nvSpPr>
        <p:spPr bwMode="auto">
          <a:xfrm>
            <a:off x="2316684" y="2444830"/>
            <a:ext cx="5554485" cy="4407130"/>
          </a:xfrm>
          <a:custGeom>
            <a:avLst/>
            <a:gdLst>
              <a:gd name="connsiteX0" fmla="*/ 3035030 w 5038928"/>
              <a:gd name="connsiteY0" fmla="*/ 107005 h 3998068"/>
              <a:gd name="connsiteX1" fmla="*/ 1527243 w 5038928"/>
              <a:gd name="connsiteY1" fmla="*/ 262647 h 3998068"/>
              <a:gd name="connsiteX2" fmla="*/ 340469 w 5038928"/>
              <a:gd name="connsiteY2" fmla="*/ 389107 h 3998068"/>
              <a:gd name="connsiteX3" fmla="*/ 194554 w 5038928"/>
              <a:gd name="connsiteY3" fmla="*/ 486383 h 3998068"/>
              <a:gd name="connsiteX4" fmla="*/ 165371 w 5038928"/>
              <a:gd name="connsiteY4" fmla="*/ 739303 h 3998068"/>
              <a:gd name="connsiteX5" fmla="*/ 330741 w 5038928"/>
              <a:gd name="connsiteY5" fmla="*/ 924128 h 3998068"/>
              <a:gd name="connsiteX6" fmla="*/ 807396 w 5038928"/>
              <a:gd name="connsiteY6" fmla="*/ 1001949 h 3998068"/>
              <a:gd name="connsiteX7" fmla="*/ 1673158 w 5038928"/>
              <a:gd name="connsiteY7" fmla="*/ 953311 h 3998068"/>
              <a:gd name="connsiteX8" fmla="*/ 2188724 w 5038928"/>
              <a:gd name="connsiteY8" fmla="*/ 1021405 h 3998068"/>
              <a:gd name="connsiteX9" fmla="*/ 2830749 w 5038928"/>
              <a:gd name="connsiteY9" fmla="*/ 1128409 h 3998068"/>
              <a:gd name="connsiteX10" fmla="*/ 2879388 w 5038928"/>
              <a:gd name="connsiteY10" fmla="*/ 1186775 h 3998068"/>
              <a:gd name="connsiteX11" fmla="*/ 2743200 w 5038928"/>
              <a:gd name="connsiteY11" fmla="*/ 1741251 h 3998068"/>
              <a:gd name="connsiteX12" fmla="*/ 2733473 w 5038928"/>
              <a:gd name="connsiteY12" fmla="*/ 1955260 h 3998068"/>
              <a:gd name="connsiteX13" fmla="*/ 1313235 w 5038928"/>
              <a:gd name="connsiteY13" fmla="*/ 2120630 h 3998068"/>
              <a:gd name="connsiteX14" fmla="*/ 466928 w 5038928"/>
              <a:gd name="connsiteY14" fmla="*/ 2013626 h 3998068"/>
              <a:gd name="connsiteX15" fmla="*/ 19456 w 5038928"/>
              <a:gd name="connsiteY15" fmla="*/ 2140085 h 3998068"/>
              <a:gd name="connsiteX16" fmla="*/ 0 w 5038928"/>
              <a:gd name="connsiteY16" fmla="*/ 2597285 h 3998068"/>
              <a:gd name="connsiteX17" fmla="*/ 398835 w 5038928"/>
              <a:gd name="connsiteY17" fmla="*/ 3570051 h 3998068"/>
              <a:gd name="connsiteX18" fmla="*/ 749030 w 5038928"/>
              <a:gd name="connsiteY18" fmla="*/ 3852154 h 3998068"/>
              <a:gd name="connsiteX19" fmla="*/ 1566154 w 5038928"/>
              <a:gd name="connsiteY19" fmla="*/ 3949430 h 3998068"/>
              <a:gd name="connsiteX20" fmla="*/ 4046707 w 5038928"/>
              <a:gd name="connsiteY20" fmla="*/ 3998068 h 3998068"/>
              <a:gd name="connsiteX21" fmla="*/ 4824920 w 5038928"/>
              <a:gd name="connsiteY21" fmla="*/ 3978613 h 3998068"/>
              <a:gd name="connsiteX22" fmla="*/ 5038928 w 5038928"/>
              <a:gd name="connsiteY22" fmla="*/ 3608962 h 3998068"/>
              <a:gd name="connsiteX23" fmla="*/ 4980562 w 5038928"/>
              <a:gd name="connsiteY23" fmla="*/ 544749 h 3998068"/>
              <a:gd name="connsiteX24" fmla="*/ 4572000 w 5038928"/>
              <a:gd name="connsiteY24" fmla="*/ 291830 h 3998068"/>
              <a:gd name="connsiteX25" fmla="*/ 3647873 w 5038928"/>
              <a:gd name="connsiteY25" fmla="*/ 48639 h 3998068"/>
              <a:gd name="connsiteX26" fmla="*/ 3317132 w 5038928"/>
              <a:gd name="connsiteY26" fmla="*/ 0 h 3998068"/>
              <a:gd name="connsiteX27" fmla="*/ 3035030 w 5038928"/>
              <a:gd name="connsiteY27" fmla="*/ 107005 h 399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38928" h="3998068">
                <a:moveTo>
                  <a:pt x="3035030" y="107005"/>
                </a:moveTo>
                <a:lnTo>
                  <a:pt x="1527243" y="262647"/>
                </a:lnTo>
                <a:lnTo>
                  <a:pt x="340469" y="389107"/>
                </a:lnTo>
                <a:lnTo>
                  <a:pt x="194554" y="486383"/>
                </a:lnTo>
                <a:lnTo>
                  <a:pt x="165371" y="739303"/>
                </a:lnTo>
                <a:lnTo>
                  <a:pt x="330741" y="924128"/>
                </a:lnTo>
                <a:lnTo>
                  <a:pt x="807396" y="1001949"/>
                </a:lnTo>
                <a:lnTo>
                  <a:pt x="1673158" y="953311"/>
                </a:lnTo>
                <a:lnTo>
                  <a:pt x="2188724" y="1021405"/>
                </a:lnTo>
                <a:lnTo>
                  <a:pt x="2830749" y="1128409"/>
                </a:lnTo>
                <a:lnTo>
                  <a:pt x="2879388" y="1186775"/>
                </a:lnTo>
                <a:lnTo>
                  <a:pt x="2743200" y="1741251"/>
                </a:lnTo>
                <a:lnTo>
                  <a:pt x="2733473" y="1955260"/>
                </a:lnTo>
                <a:lnTo>
                  <a:pt x="1313235" y="2120630"/>
                </a:lnTo>
                <a:lnTo>
                  <a:pt x="466928" y="2013626"/>
                </a:lnTo>
                <a:lnTo>
                  <a:pt x="19456" y="2140085"/>
                </a:lnTo>
                <a:lnTo>
                  <a:pt x="0" y="2597285"/>
                </a:lnTo>
                <a:lnTo>
                  <a:pt x="398835" y="3570051"/>
                </a:lnTo>
                <a:lnTo>
                  <a:pt x="749030" y="3852154"/>
                </a:lnTo>
                <a:lnTo>
                  <a:pt x="1566154" y="3949430"/>
                </a:lnTo>
                <a:lnTo>
                  <a:pt x="4046707" y="3998068"/>
                </a:lnTo>
                <a:lnTo>
                  <a:pt x="4824920" y="3978613"/>
                </a:lnTo>
                <a:lnTo>
                  <a:pt x="5038928" y="3608962"/>
                </a:lnTo>
                <a:lnTo>
                  <a:pt x="4980562" y="544749"/>
                </a:lnTo>
                <a:lnTo>
                  <a:pt x="4572000" y="291830"/>
                </a:lnTo>
                <a:lnTo>
                  <a:pt x="3647873" y="48639"/>
                </a:lnTo>
                <a:lnTo>
                  <a:pt x="3317132" y="0"/>
                </a:lnTo>
                <a:lnTo>
                  <a:pt x="3035030" y="107005"/>
                </a:lnTo>
                <a:close/>
              </a:path>
            </a:pathLst>
          </a:custGeom>
          <a:solidFill>
            <a:srgbClr val="0066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495223" eaLnBrk="1" hangingPunct="1">
              <a:buClr>
                <a:srgbClr val="000000"/>
              </a:buClr>
              <a:buSzPct val="100000"/>
            </a:pPr>
            <a:endParaRPr lang="hu-HU" sz="1984"/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FEC1F864-27A7-4B6C-BF30-191773849C3E}"/>
              </a:ext>
            </a:extLst>
          </p:cNvPr>
          <p:cNvSpPr txBox="1"/>
          <p:nvPr/>
        </p:nvSpPr>
        <p:spPr>
          <a:xfrm>
            <a:off x="3289760" y="3582359"/>
            <a:ext cx="1587510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5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Bérlők</a:t>
            </a:r>
          </a:p>
        </p:txBody>
      </p:sp>
      <p:sp>
        <p:nvSpPr>
          <p:cNvPr id="5" name="Szabadkézi sokszög: alakzat 4">
            <a:extLst>
              <a:ext uri="{FF2B5EF4-FFF2-40B4-BE49-F238E27FC236}">
                <a16:creationId xmlns:a16="http://schemas.microsoft.com/office/drawing/2014/main" id="{8E0B2B50-71C8-45D8-B7A1-ADCDBE025DC3}"/>
              </a:ext>
            </a:extLst>
          </p:cNvPr>
          <p:cNvSpPr/>
          <p:nvPr/>
        </p:nvSpPr>
        <p:spPr bwMode="auto">
          <a:xfrm>
            <a:off x="3120906" y="2445778"/>
            <a:ext cx="4720933" cy="4416906"/>
          </a:xfrm>
          <a:custGeom>
            <a:avLst/>
            <a:gdLst>
              <a:gd name="connsiteX0" fmla="*/ 2326198 w 4282745"/>
              <a:gd name="connsiteY0" fmla="*/ 107576 h 4006937"/>
              <a:gd name="connsiteX1" fmla="*/ 2622033 w 4282745"/>
              <a:gd name="connsiteY1" fmla="*/ 0 h 4006937"/>
              <a:gd name="connsiteX2" fmla="*/ 3886057 w 4282745"/>
              <a:gd name="connsiteY2" fmla="*/ 302559 h 4006937"/>
              <a:gd name="connsiteX3" fmla="*/ 4215510 w 4282745"/>
              <a:gd name="connsiteY3" fmla="*/ 524435 h 4006937"/>
              <a:gd name="connsiteX4" fmla="*/ 4269298 w 4282745"/>
              <a:gd name="connsiteY4" fmla="*/ 1600200 h 4006937"/>
              <a:gd name="connsiteX5" fmla="*/ 4282745 w 4282745"/>
              <a:gd name="connsiteY5" fmla="*/ 3126441 h 4006937"/>
              <a:gd name="connsiteX6" fmla="*/ 4260715 w 4282745"/>
              <a:gd name="connsiteY6" fmla="*/ 3578920 h 4006937"/>
              <a:gd name="connsiteX7" fmla="*/ 4085617 w 4282745"/>
              <a:gd name="connsiteY7" fmla="*/ 3948571 h 4006937"/>
              <a:gd name="connsiteX8" fmla="*/ 3472774 w 4282745"/>
              <a:gd name="connsiteY8" fmla="*/ 4006937 h 4006937"/>
              <a:gd name="connsiteX9" fmla="*/ 379379 w 4282745"/>
              <a:gd name="connsiteY9" fmla="*/ 3929116 h 4006937"/>
              <a:gd name="connsiteX10" fmla="*/ 0 w 4282745"/>
              <a:gd name="connsiteY10" fmla="*/ 3822112 h 4006937"/>
              <a:gd name="connsiteX11" fmla="*/ 145915 w 4282745"/>
              <a:gd name="connsiteY11" fmla="*/ 3287090 h 4006937"/>
              <a:gd name="connsiteX12" fmla="*/ 291830 w 4282745"/>
              <a:gd name="connsiteY12" fmla="*/ 3121720 h 4006937"/>
              <a:gd name="connsiteX13" fmla="*/ 1867711 w 4282745"/>
              <a:gd name="connsiteY13" fmla="*/ 2897984 h 4006937"/>
              <a:gd name="connsiteX14" fmla="*/ 2081719 w 4282745"/>
              <a:gd name="connsiteY14" fmla="*/ 2664520 h 4006937"/>
              <a:gd name="connsiteX15" fmla="*/ 2013625 w 4282745"/>
              <a:gd name="connsiteY15" fmla="*/ 2022495 h 4006937"/>
              <a:gd name="connsiteX16" fmla="*/ 2023353 w 4282745"/>
              <a:gd name="connsiteY16" fmla="*/ 1682026 h 4006937"/>
              <a:gd name="connsiteX17" fmla="*/ 2266545 w 4282745"/>
              <a:gd name="connsiteY17" fmla="*/ 884358 h 4006937"/>
              <a:gd name="connsiteX18" fmla="*/ 2266545 w 4282745"/>
              <a:gd name="connsiteY18" fmla="*/ 281244 h 4006937"/>
              <a:gd name="connsiteX19" fmla="*/ 2326198 w 4282745"/>
              <a:gd name="connsiteY19" fmla="*/ 107576 h 400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82745" h="4006937">
                <a:moveTo>
                  <a:pt x="2326198" y="107576"/>
                </a:moveTo>
                <a:lnTo>
                  <a:pt x="2622033" y="0"/>
                </a:lnTo>
                <a:lnTo>
                  <a:pt x="3886057" y="302559"/>
                </a:lnTo>
                <a:lnTo>
                  <a:pt x="4215510" y="524435"/>
                </a:lnTo>
                <a:lnTo>
                  <a:pt x="4269298" y="1600200"/>
                </a:lnTo>
                <a:lnTo>
                  <a:pt x="4282745" y="3126441"/>
                </a:lnTo>
                <a:lnTo>
                  <a:pt x="4260715" y="3578920"/>
                </a:lnTo>
                <a:lnTo>
                  <a:pt x="4085617" y="3948571"/>
                </a:lnTo>
                <a:lnTo>
                  <a:pt x="3472774" y="4006937"/>
                </a:lnTo>
                <a:lnTo>
                  <a:pt x="379379" y="3929116"/>
                </a:lnTo>
                <a:lnTo>
                  <a:pt x="0" y="3822112"/>
                </a:lnTo>
                <a:lnTo>
                  <a:pt x="145915" y="3287090"/>
                </a:lnTo>
                <a:lnTo>
                  <a:pt x="291830" y="3121720"/>
                </a:lnTo>
                <a:lnTo>
                  <a:pt x="1867711" y="2897984"/>
                </a:lnTo>
                <a:lnTo>
                  <a:pt x="2081719" y="2664520"/>
                </a:lnTo>
                <a:lnTo>
                  <a:pt x="2013625" y="2022495"/>
                </a:lnTo>
                <a:lnTo>
                  <a:pt x="2023353" y="1682026"/>
                </a:lnTo>
                <a:lnTo>
                  <a:pt x="2266545" y="884358"/>
                </a:lnTo>
                <a:lnTo>
                  <a:pt x="2266545" y="281244"/>
                </a:lnTo>
                <a:lnTo>
                  <a:pt x="2326198" y="107576"/>
                </a:lnTo>
                <a:close/>
              </a:path>
            </a:pathLst>
          </a:custGeom>
          <a:solidFill>
            <a:srgbClr val="0066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495223" eaLnBrk="1" hangingPunct="1">
              <a:buClr>
                <a:srgbClr val="000000"/>
              </a:buClr>
              <a:buSzPct val="100000"/>
            </a:pPr>
            <a:endParaRPr lang="hu-HU" sz="1984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408" y="0"/>
            <a:ext cx="9683808" cy="446067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493472" algn="l"/>
                <a:tab pos="988695" algn="l"/>
                <a:tab pos="1483916" algn="l"/>
                <a:tab pos="1979139" algn="l"/>
                <a:tab pos="2474360" algn="l"/>
                <a:tab pos="2969583" algn="l"/>
                <a:tab pos="3464804" algn="l"/>
                <a:tab pos="3960027" algn="l"/>
                <a:tab pos="4455249" algn="l"/>
                <a:tab pos="4950471" algn="l"/>
                <a:tab pos="5445693" algn="l"/>
                <a:tab pos="5940915" algn="l"/>
                <a:tab pos="6436137" algn="l"/>
                <a:tab pos="6931359" algn="l"/>
                <a:tab pos="7426581" algn="l"/>
                <a:tab pos="7921804" algn="l"/>
                <a:tab pos="8417025" algn="l"/>
                <a:tab pos="8912248" algn="l"/>
                <a:tab pos="9407469" algn="l"/>
                <a:tab pos="9902692" algn="l"/>
              </a:tabLst>
            </a:pPr>
            <a:r>
              <a:rPr lang="hu-HU" altLang="hu-HU" sz="2646" b="1" dirty="0">
                <a:solidFill>
                  <a:srgbClr val="FFFFCC"/>
                </a:solidFill>
                <a:latin typeface="Cambria" panose="02040503050406030204" pitchFamily="18" charset="0"/>
              </a:rPr>
              <a:t>Az ipari forradalom kialakulása – 10/61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37EDC1BC-79A7-4AF4-B116-E5CD75FCB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" y="7192983"/>
            <a:ext cx="10079567" cy="36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hu-HU" altLang="hu-HU" b="1" dirty="0">
                <a:solidFill>
                  <a:schemeClr val="bg1"/>
                </a:solidFill>
                <a:latin typeface="Cambria" panose="02040503050406030204" pitchFamily="18" charset="0"/>
              </a:rPr>
              <a:t>A bekerítés fázisai</a:t>
            </a:r>
          </a:p>
        </p:txBody>
      </p:sp>
      <p:sp>
        <p:nvSpPr>
          <p:cNvPr id="4" name="Szabadkézi sokszög: alakzat 3">
            <a:extLst>
              <a:ext uri="{FF2B5EF4-FFF2-40B4-BE49-F238E27FC236}">
                <a16:creationId xmlns:a16="http://schemas.microsoft.com/office/drawing/2014/main" id="{EA82AD69-CFC6-4D04-8B81-2D1D4A06A9FA}"/>
              </a:ext>
            </a:extLst>
          </p:cNvPr>
          <p:cNvSpPr/>
          <p:nvPr/>
        </p:nvSpPr>
        <p:spPr bwMode="auto">
          <a:xfrm>
            <a:off x="5492410" y="2542127"/>
            <a:ext cx="2275314" cy="2379074"/>
          </a:xfrm>
          <a:custGeom>
            <a:avLst/>
            <a:gdLst>
              <a:gd name="connsiteX0" fmla="*/ 174812 w 2064124"/>
              <a:gd name="connsiteY0" fmla="*/ 228600 h 2158253"/>
              <a:gd name="connsiteX1" fmla="*/ 275665 w 2064124"/>
              <a:gd name="connsiteY1" fmla="*/ 60511 h 2158253"/>
              <a:gd name="connsiteX2" fmla="*/ 537883 w 2064124"/>
              <a:gd name="connsiteY2" fmla="*/ 0 h 2158253"/>
              <a:gd name="connsiteX3" fmla="*/ 1613647 w 2064124"/>
              <a:gd name="connsiteY3" fmla="*/ 329453 h 2158253"/>
              <a:gd name="connsiteX4" fmla="*/ 1815353 w 2064124"/>
              <a:gd name="connsiteY4" fmla="*/ 457200 h 2158253"/>
              <a:gd name="connsiteX5" fmla="*/ 2023783 w 2064124"/>
              <a:gd name="connsiteY5" fmla="*/ 732864 h 2158253"/>
              <a:gd name="connsiteX6" fmla="*/ 2064124 w 2064124"/>
              <a:gd name="connsiteY6" fmla="*/ 968188 h 2158253"/>
              <a:gd name="connsiteX7" fmla="*/ 1875865 w 2064124"/>
              <a:gd name="connsiteY7" fmla="*/ 1378323 h 2158253"/>
              <a:gd name="connsiteX8" fmla="*/ 1405218 w 2064124"/>
              <a:gd name="connsiteY8" fmla="*/ 1848970 h 2158253"/>
              <a:gd name="connsiteX9" fmla="*/ 840441 w 2064124"/>
              <a:gd name="connsiteY9" fmla="*/ 2057400 h 2158253"/>
              <a:gd name="connsiteX10" fmla="*/ 430306 w 2064124"/>
              <a:gd name="connsiteY10" fmla="*/ 2158253 h 2158253"/>
              <a:gd name="connsiteX11" fmla="*/ 127747 w 2064124"/>
              <a:gd name="connsiteY11" fmla="*/ 2111188 h 2158253"/>
              <a:gd name="connsiteX12" fmla="*/ 0 w 2064124"/>
              <a:gd name="connsiteY12" fmla="*/ 2003611 h 2158253"/>
              <a:gd name="connsiteX13" fmla="*/ 20171 w 2064124"/>
              <a:gd name="connsiteY13" fmla="*/ 1848970 h 2158253"/>
              <a:gd name="connsiteX14" fmla="*/ 188259 w 2064124"/>
              <a:gd name="connsiteY14" fmla="*/ 1411941 h 2158253"/>
              <a:gd name="connsiteX15" fmla="*/ 188259 w 2064124"/>
              <a:gd name="connsiteY15" fmla="*/ 900953 h 2158253"/>
              <a:gd name="connsiteX16" fmla="*/ 174812 w 2064124"/>
              <a:gd name="connsiteY16" fmla="*/ 228600 h 215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64124" h="2158253">
                <a:moveTo>
                  <a:pt x="174812" y="228600"/>
                </a:moveTo>
                <a:lnTo>
                  <a:pt x="275665" y="60511"/>
                </a:lnTo>
                <a:lnTo>
                  <a:pt x="537883" y="0"/>
                </a:lnTo>
                <a:lnTo>
                  <a:pt x="1613647" y="329453"/>
                </a:lnTo>
                <a:lnTo>
                  <a:pt x="1815353" y="457200"/>
                </a:lnTo>
                <a:lnTo>
                  <a:pt x="2023783" y="732864"/>
                </a:lnTo>
                <a:lnTo>
                  <a:pt x="2064124" y="968188"/>
                </a:lnTo>
                <a:lnTo>
                  <a:pt x="1875865" y="1378323"/>
                </a:lnTo>
                <a:lnTo>
                  <a:pt x="1405218" y="1848970"/>
                </a:lnTo>
                <a:lnTo>
                  <a:pt x="840441" y="2057400"/>
                </a:lnTo>
                <a:lnTo>
                  <a:pt x="430306" y="2158253"/>
                </a:lnTo>
                <a:lnTo>
                  <a:pt x="127747" y="2111188"/>
                </a:lnTo>
                <a:lnTo>
                  <a:pt x="0" y="2003611"/>
                </a:lnTo>
                <a:lnTo>
                  <a:pt x="20171" y="1848970"/>
                </a:lnTo>
                <a:lnTo>
                  <a:pt x="188259" y="1411941"/>
                </a:lnTo>
                <a:lnTo>
                  <a:pt x="188259" y="900953"/>
                </a:lnTo>
                <a:lnTo>
                  <a:pt x="174812" y="228600"/>
                </a:lnTo>
                <a:close/>
              </a:path>
            </a:pathLst>
          </a:custGeom>
          <a:solidFill>
            <a:srgbClr val="0066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495223" eaLnBrk="1" hangingPunct="1">
              <a:buClr>
                <a:srgbClr val="000000"/>
              </a:buClr>
              <a:buSzPct val="100000"/>
            </a:pPr>
            <a:endParaRPr lang="hu-HU" sz="1984" dirty="0"/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634B60A9-E2B4-464C-BD85-870F40C407FC}"/>
              </a:ext>
            </a:extLst>
          </p:cNvPr>
          <p:cNvCxnSpPr/>
          <p:nvPr/>
        </p:nvCxnSpPr>
        <p:spPr bwMode="auto">
          <a:xfrm rot="16200000" flipV="1">
            <a:off x="1663691" y="2781765"/>
            <a:ext cx="1681144" cy="632504"/>
          </a:xfrm>
          <a:prstGeom prst="curvedConnector3">
            <a:avLst>
              <a:gd name="adj1" fmla="val -1665"/>
            </a:avLst>
          </a:prstGeom>
          <a:solidFill>
            <a:srgbClr val="00B8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B935A443-B3E5-483E-B888-D747DCAC3A25}"/>
              </a:ext>
            </a:extLst>
          </p:cNvPr>
          <p:cNvSpPr txBox="1"/>
          <p:nvPr/>
        </p:nvSpPr>
        <p:spPr>
          <a:xfrm>
            <a:off x="5632016" y="3353184"/>
            <a:ext cx="1334573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5" b="1" dirty="0">
                <a:latin typeface="Cambria" panose="02040503050406030204" pitchFamily="18" charset="0"/>
                <a:ea typeface="Cambria" panose="02040503050406030204" pitchFamily="18" charset="0"/>
              </a:rPr>
              <a:t>Birtokos saját kezelésű földje</a:t>
            </a:r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80622723-EB99-47A8-9110-6F9C9F226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647700"/>
            <a:ext cx="9648948" cy="1375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Ipar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 </a:t>
            </a:r>
            <a:r>
              <a:rPr lang="hu-HU" altLang="hu-HU" sz="2400" b="1" dirty="0">
                <a:solidFill>
                  <a:srgbClr val="FFC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textilipar volt a húzóágazat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: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 földesurak a bérlők parcelláit is 			saját kezelésbe vették = </a:t>
            </a:r>
            <a:r>
              <a:rPr lang="hu-HU" altLang="hu-HU" sz="2400" b="1" dirty="0">
                <a:solidFill>
                  <a:srgbClr val="FFC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bekerítés</a:t>
            </a:r>
            <a:endParaRPr lang="hu-HU" altLang="hu-HU" sz="2400" dirty="0">
              <a:solidFill>
                <a:srgbClr val="FFC000"/>
              </a:solidFill>
              <a:latin typeface="Cambria" panose="02040503050406030204" pitchFamily="18" charset="0"/>
            </a:endParaRPr>
          </a:p>
        </p:txBody>
      </p:sp>
      <p:pic>
        <p:nvPicPr>
          <p:cNvPr id="14" name="Picture 2" descr="http://makinghistoryrelevant.files.wordpress.com/2011/09/enclosure.jpg">
            <a:extLst>
              <a:ext uri="{FF2B5EF4-FFF2-40B4-BE49-F238E27FC236}">
                <a16:creationId xmlns:a16="http://schemas.microsoft.com/office/drawing/2014/main" id="{87A5FB6E-14F2-4A20-BFCF-9340D88FF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3937"/>
            <a:ext cx="10079567" cy="48381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73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36" grpId="0"/>
      <p:bldP spid="36" grpId="1"/>
      <p:bldP spid="5" grpId="0" animBg="1"/>
      <p:bldP spid="8" grpId="0"/>
      <p:bldP spid="4" grpId="0" animBg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8948" cy="252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Ipar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Anglia: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 nemesség adózott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 nemességnek munkaerő kellett: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verseny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 jobbágyi kötöttség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bérlői viszonnyá alakult át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=&gt; megszűnt a jobbágyság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 kincstár nem akadályozta, nem kellett nagy hadsereg</a:t>
            </a:r>
            <a:endParaRPr lang="hu-HU" altLang="hu-HU" sz="2400" b="1" dirty="0">
              <a:solidFill>
                <a:srgbClr val="FFC000"/>
              </a:solidFill>
              <a:latin typeface="Cambria" panose="02040503050406030204" pitchFamily="18" charset="0"/>
            </a:endParaRPr>
          </a:p>
        </p:txBody>
      </p:sp>
      <p:sp>
        <p:nvSpPr>
          <p:cNvPr id="32774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gazdaság átalakulása – 19/19</a:t>
            </a:r>
          </a:p>
        </p:txBody>
      </p:sp>
      <p:pic>
        <p:nvPicPr>
          <p:cNvPr id="8" name="Picture 2" descr="Ötven Játékos fogyasztás farmer outfit drawings - indienewsatnoon.com">
            <a:extLst>
              <a:ext uri="{FF2B5EF4-FFF2-40B4-BE49-F238E27FC236}">
                <a16:creationId xmlns:a16="http://schemas.microsoft.com/office/drawing/2014/main" id="{54D64B9C-D794-4F97-B727-78FDACA78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01" y="4018832"/>
            <a:ext cx="2487605" cy="354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Úrbérrendezés a reformkorban - Adó Online">
            <a:extLst>
              <a:ext uri="{FF2B5EF4-FFF2-40B4-BE49-F238E27FC236}">
                <a16:creationId xmlns:a16="http://schemas.microsoft.com/office/drawing/2014/main" id="{17964FE3-8D9E-4E3F-B033-BDCE2F33E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174110"/>
            <a:ext cx="4212489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Jobbágy – Wikipédia">
            <a:extLst>
              <a:ext uri="{FF2B5EF4-FFF2-40B4-BE49-F238E27FC236}">
                <a16:creationId xmlns:a16="http://schemas.microsoft.com/office/drawing/2014/main" id="{BA05156C-3595-4536-ABA7-81DC55F26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897" y="3603508"/>
            <a:ext cx="2793439" cy="325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zorzás jele 10">
            <a:extLst>
              <a:ext uri="{FF2B5EF4-FFF2-40B4-BE49-F238E27FC236}">
                <a16:creationId xmlns:a16="http://schemas.microsoft.com/office/drawing/2014/main" id="{D8B103DF-7A29-4D9B-B9DF-2AFBDBBF922F}"/>
              </a:ext>
            </a:extLst>
          </p:cNvPr>
          <p:cNvSpPr/>
          <p:nvPr/>
        </p:nvSpPr>
        <p:spPr bwMode="auto">
          <a:xfrm>
            <a:off x="183919" y="3401988"/>
            <a:ext cx="2592288" cy="1872208"/>
          </a:xfrm>
          <a:prstGeom prst="mathMultiply">
            <a:avLst>
              <a:gd name="adj1" fmla="val 5760"/>
            </a:avLst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" name="Szorzás jele 11">
            <a:extLst>
              <a:ext uri="{FF2B5EF4-FFF2-40B4-BE49-F238E27FC236}">
                <a16:creationId xmlns:a16="http://schemas.microsoft.com/office/drawing/2014/main" id="{2CCDF850-39A1-412D-9034-F64EB06608AB}"/>
              </a:ext>
            </a:extLst>
          </p:cNvPr>
          <p:cNvSpPr/>
          <p:nvPr/>
        </p:nvSpPr>
        <p:spPr bwMode="auto">
          <a:xfrm>
            <a:off x="1761375" y="4306192"/>
            <a:ext cx="2592288" cy="1872208"/>
          </a:xfrm>
          <a:prstGeom prst="mathMultiply">
            <a:avLst>
              <a:gd name="adj1" fmla="val 5760"/>
            </a:avLst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" name="Szorzás jele 13">
            <a:extLst>
              <a:ext uri="{FF2B5EF4-FFF2-40B4-BE49-F238E27FC236}">
                <a16:creationId xmlns:a16="http://schemas.microsoft.com/office/drawing/2014/main" id="{A6D3D974-29C4-44C9-A747-36C69AAA7F8B}"/>
              </a:ext>
            </a:extLst>
          </p:cNvPr>
          <p:cNvSpPr/>
          <p:nvPr/>
        </p:nvSpPr>
        <p:spPr bwMode="auto">
          <a:xfrm>
            <a:off x="2205555" y="3401988"/>
            <a:ext cx="2592288" cy="1872208"/>
          </a:xfrm>
          <a:prstGeom prst="mathMultiply">
            <a:avLst>
              <a:gd name="adj1" fmla="val 5760"/>
            </a:avLst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hu-HU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15" name="Ábra 14" descr="Átvitel1 egyszínű kitöltéssel">
            <a:extLst>
              <a:ext uri="{FF2B5EF4-FFF2-40B4-BE49-F238E27FC236}">
                <a16:creationId xmlns:a16="http://schemas.microsoft.com/office/drawing/2014/main" id="{DE9112D2-240C-406A-9ADB-BF466272A7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178" y="4816996"/>
            <a:ext cx="914400" cy="914400"/>
          </a:xfrm>
          <a:prstGeom prst="rect">
            <a:avLst/>
          </a:prstGeom>
          <a:effectLst>
            <a:glow rad="139700">
              <a:srgbClr val="92D050">
                <a:alpha val="40000"/>
              </a:srgbClr>
            </a:glow>
          </a:effectLst>
        </p:spPr>
      </p:pic>
      <p:pic>
        <p:nvPicPr>
          <p:cNvPr id="16" name="Ábra 15" descr="Pipa jelvény egyszínű kitöltéssel">
            <a:extLst>
              <a:ext uri="{FF2B5EF4-FFF2-40B4-BE49-F238E27FC236}">
                <a16:creationId xmlns:a16="http://schemas.microsoft.com/office/drawing/2014/main" id="{72AD0D3B-94E8-42BA-8541-86205810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8754" y="3779837"/>
            <a:ext cx="914400" cy="9144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47131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864724" cy="1512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Ipar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 intenzív gazdálkodás: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a vállalkozó birtokosok (</a:t>
            </a:r>
            <a:r>
              <a:rPr lang="hu-HU" altLang="hu-HU" sz="2400" i="1" dirty="0" err="1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gentry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/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dzsentri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)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és a jómódú parasztok </a:t>
            </a:r>
            <a:r>
              <a:rPr lang="hu-HU" altLang="hu-HU" sz="2400" i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(</a:t>
            </a:r>
            <a:r>
              <a:rPr lang="hu-HU" altLang="hu-HU" sz="2400" i="1" dirty="0" err="1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yeoman</a:t>
            </a:r>
            <a:r>
              <a:rPr lang="hu-HU" altLang="hu-HU" sz="2400" i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)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bérmunkát alkalmaztak,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piacra (eladásra) termeltek = </a:t>
            </a:r>
            <a:r>
              <a:rPr lang="hu-HU" altLang="hu-HU" sz="2400" b="1" dirty="0">
                <a:solidFill>
                  <a:srgbClr val="FFC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tőkés vállalkozók</a:t>
            </a:r>
            <a:endParaRPr lang="hu-HU" altLang="hu-HU" sz="2400" b="1" dirty="0">
              <a:solidFill>
                <a:srgbClr val="FFC000"/>
              </a:solidFill>
              <a:latin typeface="Cambria" panose="02040503050406030204" pitchFamily="18" charset="0"/>
            </a:endParaRPr>
          </a:p>
        </p:txBody>
      </p:sp>
      <p:sp>
        <p:nvSpPr>
          <p:cNvPr id="32774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A gazdaság átalakulása – 19/19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637864" y="4427908"/>
            <a:ext cx="1697310" cy="312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hu-HU" altLang="hu-HU" b="1" dirty="0">
                <a:solidFill>
                  <a:schemeClr val="bg1"/>
                </a:solidFill>
                <a:latin typeface="Cambria" panose="02040503050406030204" pitchFamily="18" charset="0"/>
              </a:rPr>
              <a:t>A kiadási és felvásárlási rendszer </a:t>
            </a:r>
            <a:br>
              <a:rPr lang="hu-HU" altLang="hu-HU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b="1" dirty="0">
                <a:solidFill>
                  <a:schemeClr val="bg1"/>
                </a:solidFill>
                <a:latin typeface="Cambria" panose="02040503050406030204" pitchFamily="18" charset="0"/>
              </a:rPr>
              <a:t>(A parasztok otthonukban dolgozták fel a kapott  nyersanyagot)</a:t>
            </a:r>
          </a:p>
          <a:p>
            <a:pPr>
              <a:buClrTx/>
              <a:buFontTx/>
              <a:buNone/>
            </a:pPr>
            <a:endParaRPr lang="hu-HU" altLang="hu-HU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>
              <a:buClrTx/>
              <a:buFontTx/>
              <a:buNone/>
            </a:pPr>
            <a:r>
              <a:rPr lang="hu-HU" altLang="hu-HU" b="1" dirty="0">
                <a:solidFill>
                  <a:schemeClr val="bg1"/>
                </a:solidFill>
                <a:latin typeface="Cambria" panose="02040503050406030204" pitchFamily="18" charset="0"/>
              </a:rPr>
              <a:t>A </a:t>
            </a:r>
          </a:p>
          <a:p>
            <a:pPr algn="r">
              <a:buClrTx/>
              <a:buFontTx/>
              <a:buNone/>
            </a:pPr>
            <a:r>
              <a:rPr lang="hu-HU" altLang="hu-HU" b="1" dirty="0">
                <a:solidFill>
                  <a:schemeClr val="bg1"/>
                </a:solidFill>
                <a:latin typeface="Cambria" panose="02040503050406030204" pitchFamily="18" charset="0"/>
              </a:rPr>
              <a:t>manufaktúra 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3732"/>
            <a:ext cx="3687186" cy="470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037" y="2554035"/>
            <a:ext cx="4638364" cy="5005640"/>
          </a:xfrm>
          <a:prstGeom prst="rect">
            <a:avLst/>
          </a:prstGeom>
          <a:noFill/>
          <a:ln w="63500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0707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5438976" y="6948488"/>
            <a:ext cx="4659112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VIII. Henrik elnyomja a pápát</a:t>
            </a:r>
          </a:p>
          <a:p>
            <a:pPr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Az új, angol nyelvű Biblia címlapja, 1539</a:t>
            </a:r>
          </a:p>
        </p:txBody>
      </p:sp>
      <p:sp>
        <p:nvSpPr>
          <p:cNvPr id="6147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3852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VIII. Henrik szembekerült a pápával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nem engedte neki a válást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szakított Rómával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(1534), és létrehozta az államhatalomnak 				alárendelt </a:t>
            </a:r>
            <a:r>
              <a:rPr lang="hu-HU" altLang="hu-HU" sz="2400" b="1" dirty="0">
                <a:solidFill>
                  <a:srgbClr val="FFC000"/>
                </a:solidFill>
                <a:latin typeface="Cambria" panose="02040503050406030204" pitchFamily="18" charset="0"/>
              </a:rPr>
              <a:t>anglikán egyházat</a:t>
            </a:r>
            <a:r>
              <a:rPr lang="hu-HU" altLang="hu-HU" sz="2400" dirty="0">
                <a:solidFill>
                  <a:srgbClr val="FFC000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-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vezetője a király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- a hierarchia maradt (egyházi vagyon)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- a hitelvek kezdetben hasonlóak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	=&gt; miserend, imaformák stb.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- elvetették a szentek tiszteletét,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	a szerzetességet, a cölibátust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	és anyanyelven hirdetnek igét</a:t>
            </a:r>
          </a:p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endParaRPr lang="hu-HU" altLang="hu-HU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6148" name="Picture 2" descr="Képtalálat a következőre: „church of england 1534 henry VIII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2357438"/>
            <a:ext cx="3843338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" descr="Képtalálat a következőre: „church of england 1534 henry VIII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9918"/>
            <a:ext cx="5438976" cy="305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VIII. Henrik uralkodása – 2/19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-55563" y="3778250"/>
            <a:ext cx="10225088" cy="61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Henrik feleségei: Aragóniai Katalin (elváltak); Boleyn Anna (kivégezte) Jane </a:t>
            </a:r>
            <a:r>
              <a:rPr lang="hu-HU" altLang="hu-HU" b="1" dirty="0" err="1">
                <a:latin typeface="Cambria" panose="02040503050406030204" pitchFamily="18" charset="0"/>
              </a:rPr>
              <a:t>Seymour</a:t>
            </a:r>
            <a:r>
              <a:rPr lang="hu-HU" altLang="hu-HU" b="1" dirty="0">
                <a:latin typeface="Cambria" panose="02040503050406030204" pitchFamily="18" charset="0"/>
              </a:rPr>
              <a:t> (meghalt); </a:t>
            </a:r>
            <a:r>
              <a:rPr lang="hu-HU" altLang="hu-HU" b="1" dirty="0" err="1">
                <a:latin typeface="Cambria" panose="02040503050406030204" pitchFamily="18" charset="0"/>
              </a:rPr>
              <a:t>Klevei</a:t>
            </a:r>
            <a:r>
              <a:rPr lang="hu-HU" altLang="hu-HU" b="1" dirty="0">
                <a:latin typeface="Cambria" panose="02040503050406030204" pitchFamily="18" charset="0"/>
              </a:rPr>
              <a:t> Anna (elváltak); Catherine Howard (kivégezte); Catherine </a:t>
            </a:r>
            <a:r>
              <a:rPr lang="hu-HU" altLang="hu-HU" b="1" dirty="0" err="1">
                <a:latin typeface="Cambria" panose="02040503050406030204" pitchFamily="18" charset="0"/>
              </a:rPr>
              <a:t>Parr</a:t>
            </a:r>
            <a:r>
              <a:rPr lang="hu-HU" altLang="hu-HU" b="1" dirty="0">
                <a:latin typeface="Cambria" panose="02040503050406030204" pitchFamily="18" charset="0"/>
              </a:rPr>
              <a:t> (megözvegyült)</a:t>
            </a:r>
          </a:p>
        </p:txBody>
      </p:sp>
      <p:pic>
        <p:nvPicPr>
          <p:cNvPr id="8195" name="Picture 2" descr="Képtalálat a következőre: „henry viii six wives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0" y="820696"/>
            <a:ext cx="8836632" cy="295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s://upload.wikimedia.org/wikipedia/commons/thumb/0/02/Canterbury_Cathedral_-_Portal_Nave_Cross-spire.jpeg/1024px-Canterbury_Cathedral_-_Portal_Nave_Cross-spir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4389438"/>
            <a:ext cx="4119563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3960192" y="6935788"/>
            <a:ext cx="201833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canterburyi katedrális</a:t>
            </a:r>
          </a:p>
        </p:txBody>
      </p:sp>
      <p:pic>
        <p:nvPicPr>
          <p:cNvPr id="8198" name="Picture 6" descr="Compassrose Flag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6561" r="25014" b="10524"/>
          <a:stretch>
            <a:fillRect/>
          </a:stretch>
        </p:blipFill>
        <p:spPr bwMode="auto">
          <a:xfrm>
            <a:off x="385763" y="4389438"/>
            <a:ext cx="28321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Téglalap 1"/>
          <p:cNvSpPr>
            <a:spLocks noChangeArrowheads="1"/>
          </p:cNvSpPr>
          <p:nvPr/>
        </p:nvSpPr>
        <p:spPr bwMode="auto">
          <a:xfrm>
            <a:off x="3209926" y="4386285"/>
            <a:ext cx="2697162" cy="215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lnSpc>
                <a:spcPct val="93000"/>
              </a:lnSpc>
              <a:buSzPct val="100000"/>
            </a:pPr>
            <a:r>
              <a:rPr lang="hu-HU" altLang="hu-HU" b="1" dirty="0">
                <a:latin typeface="Cambria" panose="02040503050406030204" pitchFamily="18" charset="0"/>
              </a:rPr>
              <a:t>Az Anglikán Közösség iránytűje Szent György keresztjével és a 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el-GR" altLang="hu-HU" b="1" dirty="0">
                <a:latin typeface="Cambria" panose="02040503050406030204" pitchFamily="18" charset="0"/>
              </a:rPr>
              <a:t>Η ΑΛΗΘΕΙΑ ΕΛΕΥΘΕΡΩΣΕΙ ΥΜΑΣ </a:t>
            </a:r>
            <a:r>
              <a:rPr lang="hu-HU" altLang="hu-HU" b="1" dirty="0">
                <a:latin typeface="Cambria" panose="02040503050406030204" pitchFamily="18" charset="0"/>
              </a:rPr>
              <a:t> körirattal: 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>
                <a:latin typeface="Cambria" panose="02040503050406030204" pitchFamily="18" charset="0"/>
              </a:rPr>
              <a:t>„az igazság szabaddá tesz”  </a:t>
            </a:r>
          </a:p>
        </p:txBody>
      </p:sp>
      <p:sp>
        <p:nvSpPr>
          <p:cNvPr id="8200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VIII. Henrik uralkodása – 3/19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14288" y="7202488"/>
            <a:ext cx="10098087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VIII. Henrik családja körében. A képen harmadik feleségével látható, 1545 k. </a:t>
            </a:r>
          </a:p>
        </p:txBody>
      </p:sp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213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A Tudor-dinasztia kora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VIII. Henrik (1509–1547): 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	- fellépett a katolikusokkal szemben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	- elutasította a kálvinizmust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	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=&gt; ezt a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puritánok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képviselték a szigetországban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halálakor zilált országot hagyott maga után</a:t>
            </a:r>
            <a:endParaRPr lang="hu-HU" altLang="hu-HU" sz="2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10244" name="Picture 2" descr="Kapcsolódó ké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3250"/>
            <a:ext cx="10080626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VIII. Henrik uralkodása – 4/19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/>
          <p:cNvSpPr txBox="1">
            <a:spLocks noChangeArrowheads="1"/>
          </p:cNvSpPr>
          <p:nvPr/>
        </p:nvSpPr>
        <p:spPr bwMode="auto">
          <a:xfrm>
            <a:off x="2087983" y="7197725"/>
            <a:ext cx="3858791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I. Erzsébet a koronázásakor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1979613"/>
            <a:ext cx="4133850" cy="558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2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I. Erzsébet uralkodása (1558–1603)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konszolidációra törekedett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rögzítette az anglikán vallás szabályait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leállította a protestánsok üldözését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megtűrte a katolikus vallást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teret engedett a birtokosoknak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vidéki közigazgatás + ig. </a:t>
            </a:r>
            <a:r>
              <a:rPr lang="hu-HU" altLang="hu-HU" sz="2400" dirty="0" err="1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szolg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.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 gazdasági törekvéseknek is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	utat hagyott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teret engedett a városokban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a polgároknak</a:t>
            </a:r>
            <a:endParaRPr lang="hu-HU" altLang="hu-HU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293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I. Erzsébet uralkodása – 5/19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3557589" y="6732588"/>
            <a:ext cx="2662222" cy="82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A </a:t>
            </a:r>
            <a:r>
              <a:rPr lang="hu-HU" altLang="hu-HU" b="1" dirty="0" err="1">
                <a:latin typeface="Cambria" panose="02040503050406030204" pitchFamily="18" charset="0"/>
              </a:rPr>
              <a:t>Moszvai</a:t>
            </a:r>
            <a:r>
              <a:rPr lang="hu-HU" altLang="hu-HU" b="1" dirty="0">
                <a:latin typeface="Cambria" panose="02040503050406030204" pitchFamily="18" charset="0"/>
              </a:rPr>
              <a:t> Társaság és a Kelet-indiai Társaság címere</a:t>
            </a:r>
          </a:p>
        </p:txBody>
      </p:sp>
      <p:sp>
        <p:nvSpPr>
          <p:cNvPr id="14339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349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I. Erzsébet uralkodása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k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ülpolitika: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megfelelt a vállalkozó nemesség és a polgárság 				érdekeinek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- a spanyolokkal, franciákkal szemben állt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kereskedelmi társaságok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</a:t>
            </a:r>
            <a:r>
              <a:rPr lang="hu-HU" altLang="hu-HU" sz="2400" b="1" dirty="0">
                <a:solidFill>
                  <a:srgbClr val="FFC000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m</a:t>
            </a:r>
            <a:r>
              <a:rPr lang="hu-HU" altLang="hu-HU" sz="2400" b="1" dirty="0">
                <a:solidFill>
                  <a:srgbClr val="FFC000"/>
                </a:solidFill>
                <a:latin typeface="Cambria" panose="02040503050406030204" pitchFamily="18" charset="0"/>
              </a:rPr>
              <a:t>onopóliumok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(egyedárusítási jog) egyes területekkel való 				kereskedelemre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	=&gt; az  államnak bevétel + a kereskedőnek védelem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	=&gt; Moszkvai Társaság (1555), Levantei Társaság (1592), 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			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Brit Kelet-indiai Társaság 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</a:rPr>
              <a:t>(1600) stb.</a:t>
            </a:r>
          </a:p>
        </p:txBody>
      </p:sp>
      <p:pic>
        <p:nvPicPr>
          <p:cNvPr id="14340" name="Picture 2" descr="Képtalálat a következőre: „muscovy company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4362" r="6674" b="7097"/>
          <a:stretch>
            <a:fillRect/>
          </a:stretch>
        </p:blipFill>
        <p:spPr bwMode="auto">
          <a:xfrm>
            <a:off x="228600" y="4138613"/>
            <a:ext cx="3328988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4" descr="A társaság cím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11" y="4138614"/>
            <a:ext cx="3630627" cy="337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I. Erzsébet uralkodása – 6/19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3"/>
          <p:cNvSpPr txBox="1">
            <a:spLocks noChangeArrowheads="1"/>
          </p:cNvSpPr>
          <p:nvPr/>
        </p:nvSpPr>
        <p:spPr bwMode="auto">
          <a:xfrm>
            <a:off x="184150" y="6275388"/>
            <a:ext cx="6407150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Francis Drake és címere. 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 err="1">
                <a:latin typeface="Cambria" panose="02040503050406030204" pitchFamily="18" charset="0"/>
              </a:rPr>
              <a:t>Jelszava</a:t>
            </a:r>
            <a:r>
              <a:rPr lang="hu-HU" altLang="hu-HU" b="1" dirty="0">
                <a:latin typeface="Cambria" panose="02040503050406030204" pitchFamily="18" charset="0"/>
              </a:rPr>
              <a:t>: „A nagy dolgok a kis dolgokból születnek”</a:t>
            </a:r>
          </a:p>
        </p:txBody>
      </p:sp>
      <p:sp>
        <p:nvSpPr>
          <p:cNvPr id="16387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183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I. Erzsébet uralkodása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az állam támogatta a kalózokat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Drake, Hawkins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a zsákmány egy részét beszolgáltatták</a:t>
            </a:r>
            <a:b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- főként a spanyol Ezüstflottát prédálták</a:t>
            </a:r>
            <a:endParaRPr lang="hu-HU" altLang="hu-HU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16388" name="Picture 2" descr="https://upload.wikimedia.org/wikipedia/commons/9/9a/Sir_Francis_Drake_And_His_Coat_Of_Arm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4438"/>
            <a:ext cx="65913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4" descr="https://upload.wikimedia.org/wikipedia/commons/3/3b/Sir_john_hawkins_early_arms_colou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13" y="2484438"/>
            <a:ext cx="3384550" cy="509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3"/>
          <p:cNvSpPr txBox="1">
            <a:spLocks noChangeArrowheads="1"/>
          </p:cNvSpPr>
          <p:nvPr/>
        </p:nvSpPr>
        <p:spPr bwMode="auto">
          <a:xfrm>
            <a:off x="3816350" y="7150100"/>
            <a:ext cx="28543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John Hawkins címere</a:t>
            </a:r>
          </a:p>
        </p:txBody>
      </p:sp>
      <p:sp>
        <p:nvSpPr>
          <p:cNvPr id="16391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I. Erzsébet uralkodása – 7/19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3"/>
          <p:cNvSpPr txBox="1">
            <a:spLocks noChangeArrowheads="1"/>
          </p:cNvSpPr>
          <p:nvPr/>
        </p:nvSpPr>
        <p:spPr bwMode="auto">
          <a:xfrm>
            <a:off x="0" y="6156325"/>
            <a:ext cx="396081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Mária hímzése, amelyet a 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>
                <a:latin typeface="Cambria" panose="02040503050406030204" pitchFamily="18" charset="0"/>
              </a:rPr>
              <a:t>fogságban készített</a:t>
            </a:r>
          </a:p>
          <a:p>
            <a:pPr algn="r" eaLnBrk="1">
              <a:buClrTx/>
              <a:buFontTx/>
              <a:buNone/>
            </a:pPr>
            <a:endParaRPr lang="hu-HU" altLang="hu-HU" b="1" dirty="0">
              <a:latin typeface="Cambria" panose="02040503050406030204" pitchFamily="18" charset="0"/>
            </a:endParaRPr>
          </a:p>
          <a:p>
            <a:pPr algn="r" eaLnBrk="1">
              <a:buClrTx/>
              <a:buFontTx/>
              <a:buNone/>
            </a:pPr>
            <a:r>
              <a:rPr lang="hu-HU" altLang="hu-HU" b="1" dirty="0">
                <a:latin typeface="Cambria" panose="02040503050406030204" pitchFamily="18" charset="0"/>
              </a:rPr>
              <a:t>Stuart Mária kivégzése, </a:t>
            </a:r>
            <a:br>
              <a:rPr lang="hu-HU" altLang="hu-HU" b="1" dirty="0">
                <a:latin typeface="Cambria" panose="02040503050406030204" pitchFamily="18" charset="0"/>
              </a:rPr>
            </a:br>
            <a:r>
              <a:rPr lang="hu-HU" altLang="hu-HU" b="1" dirty="0">
                <a:latin typeface="Cambria" panose="02040503050406030204" pitchFamily="18" charset="0"/>
              </a:rPr>
              <a:t>1613-as holland ábrázolás</a:t>
            </a: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215900" y="647700"/>
            <a:ext cx="9647238" cy="183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spcAft>
                <a:spcPct val="0"/>
              </a:spcAft>
              <a:buClrTx/>
              <a:buFont typeface="Wingdings" panose="05000000000000000000" pitchFamily="2" charset="2"/>
              <a:buChar char="v"/>
            </a:pP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 I. Erzsébet uralkodása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támogatta a holland protestánsok függetlenségi harcát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 támogatta a skóciai kálvinista fordulatot</a:t>
            </a:r>
            <a:b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</a:br>
            <a:r>
              <a:rPr lang="hu-HU" altLang="hu-HU" sz="2400" b="1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		</a:t>
            </a:r>
            <a:r>
              <a:rPr lang="hu-HU" altLang="hu-HU" sz="2400" dirty="0">
                <a:solidFill>
                  <a:schemeClr val="bg1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- a katolikus királynőt, Stuart Máriát 20 évig börtönben tartotta, 				majd lefejezték</a:t>
            </a:r>
            <a:endParaRPr lang="hu-HU" altLang="hu-HU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18436" name="Picture 2" descr="https://upload.wikimedia.org/wikipedia/commons/4/45/Maria_Stuart_Exec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2501900"/>
            <a:ext cx="6119812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1"/>
          <p:cNvSpPr txBox="1">
            <a:spLocks noChangeArrowheads="1"/>
          </p:cNvSpPr>
          <p:nvPr/>
        </p:nvSpPr>
        <p:spPr bwMode="auto">
          <a:xfrm>
            <a:off x="0" y="0"/>
            <a:ext cx="100806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3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spcAft>
                <a:spcPct val="0"/>
              </a:spcAft>
              <a:buClrTx/>
              <a:buFontTx/>
              <a:buNone/>
            </a:pPr>
            <a:r>
              <a:rPr lang="hu-HU" altLang="hu-HU" sz="2400" b="1" dirty="0">
                <a:solidFill>
                  <a:srgbClr val="FFFFFF"/>
                </a:solidFill>
                <a:latin typeface="Cambria" panose="02040503050406030204" pitchFamily="18" charset="0"/>
              </a:rPr>
              <a:t>I. Erzsébet uralkodása – 8/19</a:t>
            </a:r>
          </a:p>
        </p:txBody>
      </p:sp>
      <p:pic>
        <p:nvPicPr>
          <p:cNvPr id="18438" name="Picture 4" descr="https://upload.wikimedia.org/wikipedia/commons/thumb/5/59/Mary%2C_Queen_of_Scots_-_A_catte_-_Google_Art_Project.jpg/800px-Mary%2C_Queen_of_Scots_-_A_catte_-_Google_Art_Projec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0" y="2517775"/>
            <a:ext cx="3607451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hu-HU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34795</TotalTime>
  <Words>1552</Words>
  <Application>Microsoft Office PowerPoint</Application>
  <PresentationFormat>Egyéni</PresentationFormat>
  <Paragraphs>104</Paragraphs>
  <Slides>23</Slides>
  <Notes>23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8" baseType="lpstr">
      <vt:lpstr>Arial</vt:lpstr>
      <vt:lpstr>Cambria</vt:lpstr>
      <vt:lpstr>Times New Roman</vt:lpstr>
      <vt:lpstr>Wingdings</vt:lpstr>
      <vt:lpstr>Office-téma</vt:lpstr>
      <vt:lpstr>A világ és Európa a kora újkorban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Az ipari forradalom kialakulása – 10/61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Fekete_Balint@sulid.hu</cp:lastModifiedBy>
  <cp:revision>53</cp:revision>
  <cp:lastPrinted>1601-01-01T00:00:00Z</cp:lastPrinted>
  <dcterms:created xsi:type="dcterms:W3CDTF">2011-10-24T07:01:07Z</dcterms:created>
  <dcterms:modified xsi:type="dcterms:W3CDTF">2021-10-09T05:29:04Z</dcterms:modified>
</cp:coreProperties>
</file>